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handoutMasterIdLst>
    <p:handoutMasterId r:id="rId83"/>
  </p:handoutMasterIdLst>
  <p:sldIdLst>
    <p:sldId id="258" r:id="rId2"/>
    <p:sldId id="538" r:id="rId3"/>
    <p:sldId id="539" r:id="rId4"/>
    <p:sldId id="540" r:id="rId5"/>
    <p:sldId id="541" r:id="rId6"/>
    <p:sldId id="542" r:id="rId7"/>
    <p:sldId id="549" r:id="rId8"/>
    <p:sldId id="259" r:id="rId9"/>
    <p:sldId id="260" r:id="rId10"/>
    <p:sldId id="632" r:id="rId11"/>
    <p:sldId id="578" r:id="rId12"/>
    <p:sldId id="579" r:id="rId13"/>
    <p:sldId id="580" r:id="rId14"/>
    <p:sldId id="581" r:id="rId15"/>
    <p:sldId id="582" r:id="rId16"/>
    <p:sldId id="583" r:id="rId17"/>
    <p:sldId id="584" r:id="rId18"/>
    <p:sldId id="585" r:id="rId19"/>
    <p:sldId id="586" r:id="rId20"/>
    <p:sldId id="588" r:id="rId21"/>
    <p:sldId id="589" r:id="rId22"/>
    <p:sldId id="590" r:id="rId23"/>
    <p:sldId id="451" r:id="rId24"/>
    <p:sldId id="326" r:id="rId25"/>
    <p:sldId id="325" r:id="rId26"/>
    <p:sldId id="573" r:id="rId27"/>
    <p:sldId id="575" r:id="rId28"/>
    <p:sldId id="591" r:id="rId29"/>
    <p:sldId id="598" r:id="rId30"/>
    <p:sldId id="550" r:id="rId31"/>
    <p:sldId id="597" r:id="rId32"/>
    <p:sldId id="613" r:id="rId33"/>
    <p:sldId id="614" r:id="rId34"/>
    <p:sldId id="615" r:id="rId35"/>
    <p:sldId id="616" r:id="rId36"/>
    <p:sldId id="617" r:id="rId37"/>
    <p:sldId id="624" r:id="rId38"/>
    <p:sldId id="618" r:id="rId39"/>
    <p:sldId id="619" r:id="rId40"/>
    <p:sldId id="622" r:id="rId41"/>
    <p:sldId id="623" r:id="rId42"/>
    <p:sldId id="625" r:id="rId43"/>
    <p:sldId id="626" r:id="rId44"/>
    <p:sldId id="627" r:id="rId45"/>
    <p:sldId id="576" r:id="rId46"/>
    <p:sldId id="630" r:id="rId47"/>
    <p:sldId id="631" r:id="rId48"/>
    <p:sldId id="628" r:id="rId49"/>
    <p:sldId id="634" r:id="rId50"/>
    <p:sldId id="635" r:id="rId51"/>
    <p:sldId id="636" r:id="rId52"/>
    <p:sldId id="638" r:id="rId53"/>
    <p:sldId id="639" r:id="rId54"/>
    <p:sldId id="640" r:id="rId55"/>
    <p:sldId id="641" r:id="rId56"/>
    <p:sldId id="642" r:id="rId57"/>
    <p:sldId id="643" r:id="rId58"/>
    <p:sldId id="644" r:id="rId59"/>
    <p:sldId id="645" r:id="rId60"/>
    <p:sldId id="647" r:id="rId61"/>
    <p:sldId id="648" r:id="rId62"/>
    <p:sldId id="577" r:id="rId63"/>
    <p:sldId id="649" r:id="rId64"/>
    <p:sldId id="650" r:id="rId65"/>
    <p:sldId id="651" r:id="rId66"/>
    <p:sldId id="652" r:id="rId67"/>
    <p:sldId id="653" r:id="rId68"/>
    <p:sldId id="654" r:id="rId69"/>
    <p:sldId id="655" r:id="rId70"/>
    <p:sldId id="656" r:id="rId71"/>
    <p:sldId id="657" r:id="rId72"/>
    <p:sldId id="658" r:id="rId73"/>
    <p:sldId id="659" r:id="rId74"/>
    <p:sldId id="660" r:id="rId75"/>
    <p:sldId id="661" r:id="rId76"/>
    <p:sldId id="662" r:id="rId77"/>
    <p:sldId id="663" r:id="rId78"/>
    <p:sldId id="612" r:id="rId79"/>
    <p:sldId id="537" r:id="rId80"/>
    <p:sldId id="536" r:id="rId81"/>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9999FF"/>
    <a:srgbClr val="66CCFF"/>
    <a:srgbClr val="FF33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4" autoAdjust="0"/>
    <p:restoredTop sz="94660"/>
  </p:normalViewPr>
  <p:slideViewPr>
    <p:cSldViewPr snapToGrid="0">
      <p:cViewPr varScale="1">
        <p:scale>
          <a:sx n="75" d="100"/>
          <a:sy n="75" d="100"/>
        </p:scale>
        <p:origin x="835"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Jay%20Mehta\My%20Documents\MATLAB\FEMA\phase2\phase2_summary.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61.Lab\05.%20FEMA\HR%20and%20borg\HR-RPE_032712.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61.Lab\05.%20FEMA\phase2\HR-RPE_011812.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D:\61.Lab\05.%20FEMA\HR%20and%20borg\HR-RPE_111912.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Documents%20and%20Settings\Jay%20Mehta\My%20Documents\MATLAB\FEMA\Phase1\p01_44Uonly_landingMax_flightAvg.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GH\Desktop\Chart_Aim5_ConsPlusFF_v2019-03-05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61329833770767"/>
          <c:y val="3.2882035578886033E-2"/>
          <c:w val="0.86227559055118275"/>
          <c:h val="0.8326195683872849"/>
        </c:manualLayout>
      </c:layout>
      <c:barChart>
        <c:barDir val="col"/>
        <c:grouping val="clustered"/>
        <c:varyColors val="0"/>
        <c:ser>
          <c:idx val="0"/>
          <c:order val="0"/>
          <c:spPr>
            <a:solidFill>
              <a:srgbClr val="0070C0"/>
            </a:solidFill>
            <a:ln>
              <a:solidFill>
                <a:srgbClr val="0070C0"/>
              </a:solidFill>
            </a:ln>
          </c:spPr>
          <c:invertIfNegative val="0"/>
          <c:errBars>
            <c:errBarType val="plus"/>
            <c:errValType val="cust"/>
            <c:noEndCap val="0"/>
            <c:plus>
              <c:numRef>
                <c:f>'C:\Documents and Settings\Jay Mehta\My Documents\MATLAB\FEMA\phase2\[speedofstairs.xlsx]Sheet2'!$I$10:$I$14</c:f>
                <c:numCache>
                  <c:formatCode>General</c:formatCode>
                  <c:ptCount val="5"/>
                  <c:pt idx="0">
                    <c:v>2.1129729755251406E-2</c:v>
                  </c:pt>
                  <c:pt idx="1">
                    <c:v>3.5480382494174179E-2</c:v>
                  </c:pt>
                  <c:pt idx="2">
                    <c:v>2.9714165204085603E-2</c:v>
                  </c:pt>
                  <c:pt idx="3">
                    <c:v>2.9207865409666165E-2</c:v>
                  </c:pt>
                  <c:pt idx="4">
                    <c:v>3.0437226106187491E-2</c:v>
                  </c:pt>
                </c:numCache>
              </c:numRef>
            </c:plus>
            <c:minus>
              <c:numLit>
                <c:formatCode>General</c:formatCode>
                <c:ptCount val="1"/>
                <c:pt idx="0">
                  <c:v>1</c:v>
                </c:pt>
              </c:numLit>
            </c:minus>
          </c:errBars>
          <c:cat>
            <c:strRef>
              <c:f>'C:\Documents and Settings\Jay Mehta\My Documents\MATLAB\FEMA\phase2\[speedofstairs.xlsx]Sheet2'!$G$10:$G$14</c:f>
              <c:strCache>
                <c:ptCount val="5"/>
                <c:pt idx="0">
                  <c:v>Standard</c:v>
                </c:pt>
                <c:pt idx="1">
                  <c:v>Long-Track</c:v>
                </c:pt>
                <c:pt idx="2">
                  <c:v>Rear-Facing</c:v>
                </c:pt>
                <c:pt idx="3">
                  <c:v>Narrow</c:v>
                </c:pt>
                <c:pt idx="4">
                  <c:v>2-Wheel</c:v>
                </c:pt>
              </c:strCache>
            </c:strRef>
          </c:cat>
          <c:val>
            <c:numRef>
              <c:f>'C:\Documents and Settings\Jay Mehta\My Documents\MATLAB\FEMA\phase2\[speedofstairs.xlsx]Sheet2'!$H$10:$H$14</c:f>
              <c:numCache>
                <c:formatCode>General</c:formatCode>
                <c:ptCount val="5"/>
                <c:pt idx="0">
                  <c:v>0.73088596368750014</c:v>
                </c:pt>
                <c:pt idx="1">
                  <c:v>0.7416393942291668</c:v>
                </c:pt>
                <c:pt idx="2">
                  <c:v>0.786662698125</c:v>
                </c:pt>
                <c:pt idx="3">
                  <c:v>0.83903435675000004</c:v>
                </c:pt>
                <c:pt idx="4">
                  <c:v>0.92272374966666659</c:v>
                </c:pt>
              </c:numCache>
            </c:numRef>
          </c:val>
          <c:extLst>
            <c:ext xmlns:c16="http://schemas.microsoft.com/office/drawing/2014/chart" uri="{C3380CC4-5D6E-409C-BE32-E72D297353CC}">
              <c16:uniqueId val="{00000000-2516-4FA2-A530-0B75E6772B4E}"/>
            </c:ext>
          </c:extLst>
        </c:ser>
        <c:dLbls>
          <c:showLegendKey val="0"/>
          <c:showVal val="0"/>
          <c:showCatName val="0"/>
          <c:showSerName val="0"/>
          <c:showPercent val="0"/>
          <c:showBubbleSize val="0"/>
        </c:dLbls>
        <c:gapWidth val="150"/>
        <c:axId val="561446544"/>
        <c:axId val="561446152"/>
      </c:barChart>
      <c:catAx>
        <c:axId val="561446544"/>
        <c:scaling>
          <c:orientation val="minMax"/>
        </c:scaling>
        <c:delete val="0"/>
        <c:axPos val="b"/>
        <c:numFmt formatCode="General" sourceLinked="0"/>
        <c:majorTickMark val="out"/>
        <c:minorTickMark val="none"/>
        <c:tickLblPos val="nextTo"/>
        <c:crossAx val="561446152"/>
        <c:crosses val="autoZero"/>
        <c:auto val="1"/>
        <c:lblAlgn val="ctr"/>
        <c:lblOffset val="100"/>
        <c:noMultiLvlLbl val="0"/>
      </c:catAx>
      <c:valAx>
        <c:axId val="561446152"/>
        <c:scaling>
          <c:orientation val="minMax"/>
        </c:scaling>
        <c:delete val="0"/>
        <c:axPos val="l"/>
        <c:majorGridlines/>
        <c:title>
          <c:tx>
            <c:rich>
              <a:bodyPr rot="-5400000" vert="horz" anchor="t" anchorCtr="0"/>
              <a:lstStyle/>
              <a:p>
                <a:pPr>
                  <a:defRPr/>
                </a:pPr>
                <a:r>
                  <a:rPr lang="en-US" dirty="0"/>
                  <a:t>Speed (m/s)</a:t>
                </a:r>
              </a:p>
            </c:rich>
          </c:tx>
          <c:overlay val="0"/>
        </c:title>
        <c:numFmt formatCode="#,##0.0" sourceLinked="0"/>
        <c:majorTickMark val="out"/>
        <c:minorTickMark val="none"/>
        <c:tickLblPos val="nextTo"/>
        <c:crossAx val="561446544"/>
        <c:crosses val="autoZero"/>
        <c:crossBetween val="between"/>
      </c:valAx>
    </c:plotArea>
    <c:plotVisOnly val="1"/>
    <c:dispBlanksAs val="gap"/>
    <c:showDLblsOverMax val="0"/>
  </c:chart>
  <c:txPr>
    <a:bodyPr/>
    <a:lstStyle/>
    <a:p>
      <a:pPr>
        <a:defRPr sz="16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32847253057886"/>
          <c:y val="4.6097813429645494E-2"/>
          <c:w val="0.86807225401142163"/>
          <c:h val="0.83885097497621219"/>
        </c:manualLayout>
      </c:layout>
      <c:barChart>
        <c:barDir val="col"/>
        <c:grouping val="clustered"/>
        <c:varyColors val="0"/>
        <c:ser>
          <c:idx val="0"/>
          <c:order val="0"/>
          <c:tx>
            <c:strRef>
              <c:f>'phase1_P-value, graphs'!$F$4</c:f>
              <c:strCache>
                <c:ptCount val="1"/>
                <c:pt idx="0">
                  <c:v>mean</c:v>
                </c:pt>
              </c:strCache>
            </c:strRef>
          </c:tx>
          <c:invertIfNegative val="0"/>
          <c:dLbls>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'phase1_P-value, graphs'!$G$5:$G$8</c:f>
                <c:numCache>
                  <c:formatCode>General</c:formatCode>
                  <c:ptCount val="4"/>
                  <c:pt idx="0">
                    <c:v>11.84</c:v>
                  </c:pt>
                  <c:pt idx="1">
                    <c:v>10.88</c:v>
                  </c:pt>
                  <c:pt idx="2">
                    <c:v>9.59</c:v>
                  </c:pt>
                  <c:pt idx="3">
                    <c:v>11.93</c:v>
                  </c:pt>
                </c:numCache>
              </c:numRef>
            </c:plus>
            <c:minus>
              <c:numLit>
                <c:formatCode>General</c:formatCode>
                <c:ptCount val="1"/>
                <c:pt idx="0">
                  <c:v>1</c:v>
                </c:pt>
              </c:numLit>
            </c:minus>
          </c:errBars>
          <c:cat>
            <c:strRef>
              <c:f>'phase1_P-value, graphs'!$E$5:$E$8</c:f>
              <c:strCache>
                <c:ptCount val="4"/>
                <c:pt idx="0">
                  <c:v>Manual</c:v>
                </c:pt>
                <c:pt idx="1">
                  <c:v>Fabric</c:v>
                </c:pt>
                <c:pt idx="2">
                  <c:v>Basic</c:v>
                </c:pt>
                <c:pt idx="3">
                  <c:v>Ex</c:v>
                </c:pt>
              </c:strCache>
            </c:strRef>
          </c:cat>
          <c:val>
            <c:numRef>
              <c:f>'phase1_P-value, graphs'!$F$5:$F$8</c:f>
              <c:numCache>
                <c:formatCode>0.0</c:formatCode>
                <c:ptCount val="4"/>
                <c:pt idx="0">
                  <c:v>54.44</c:v>
                </c:pt>
                <c:pt idx="1">
                  <c:v>47.71</c:v>
                </c:pt>
                <c:pt idx="2">
                  <c:v>47.03</c:v>
                </c:pt>
                <c:pt idx="3">
                  <c:v>35.839999999999996</c:v>
                </c:pt>
              </c:numCache>
            </c:numRef>
          </c:val>
          <c:extLst>
            <c:ext xmlns:c16="http://schemas.microsoft.com/office/drawing/2014/chart" uri="{C3380CC4-5D6E-409C-BE32-E72D297353CC}">
              <c16:uniqueId val="{00000000-9C57-4C2B-BD26-A49371B7BFA0}"/>
            </c:ext>
          </c:extLst>
        </c:ser>
        <c:dLbls>
          <c:showLegendKey val="0"/>
          <c:showVal val="0"/>
          <c:showCatName val="0"/>
          <c:showSerName val="0"/>
          <c:showPercent val="0"/>
          <c:showBubbleSize val="0"/>
        </c:dLbls>
        <c:gapWidth val="150"/>
        <c:axId val="576346392"/>
        <c:axId val="576346784"/>
      </c:barChart>
      <c:catAx>
        <c:axId val="576346392"/>
        <c:scaling>
          <c:orientation val="minMax"/>
        </c:scaling>
        <c:delete val="0"/>
        <c:axPos val="b"/>
        <c:numFmt formatCode="General" sourceLinked="1"/>
        <c:majorTickMark val="out"/>
        <c:minorTickMark val="none"/>
        <c:tickLblPos val="nextTo"/>
        <c:crossAx val="576346784"/>
        <c:crosses val="autoZero"/>
        <c:auto val="1"/>
        <c:lblAlgn val="ctr"/>
        <c:lblOffset val="100"/>
        <c:noMultiLvlLbl val="0"/>
      </c:catAx>
      <c:valAx>
        <c:axId val="576346784"/>
        <c:scaling>
          <c:orientation val="minMax"/>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en-US" dirty="0"/>
                  <a:t>% max heart rate</a:t>
                </a:r>
              </a:p>
            </c:rich>
          </c:tx>
          <c:overlay val="0"/>
        </c:title>
        <c:numFmt formatCode="0" sourceLinked="0"/>
        <c:majorTickMark val="out"/>
        <c:minorTickMark val="none"/>
        <c:tickLblPos val="nextTo"/>
        <c:crossAx val="57634639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'phase2_P-value, graphs'!$F$4</c:f>
              <c:strCache>
                <c:ptCount val="1"/>
                <c:pt idx="0">
                  <c:v>mean</c:v>
                </c:pt>
              </c:strCache>
            </c:strRef>
          </c:tx>
          <c:invertIfNegative val="0"/>
          <c:dLbls>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'phase2_P-value, graphs'!$G$5:$G$9</c:f>
                <c:numCache>
                  <c:formatCode>General</c:formatCode>
                  <c:ptCount val="5"/>
                  <c:pt idx="0">
                    <c:v>10.2302599</c:v>
                  </c:pt>
                  <c:pt idx="1">
                    <c:v>9.9707829000000068</c:v>
                  </c:pt>
                  <c:pt idx="2">
                    <c:v>10.085833600000004</c:v>
                  </c:pt>
                  <c:pt idx="3">
                    <c:v>10.0155116</c:v>
                  </c:pt>
                  <c:pt idx="4">
                    <c:v>9.5257451</c:v>
                  </c:pt>
                </c:numCache>
              </c:numRef>
            </c:plus>
            <c:minus>
              <c:numRef>
                <c:f>'phase2_P-value, graphs'!$G$5:$G$9</c:f>
                <c:numCache>
                  <c:formatCode>General</c:formatCode>
                  <c:ptCount val="5"/>
                  <c:pt idx="0">
                    <c:v>10.2302599</c:v>
                  </c:pt>
                  <c:pt idx="1">
                    <c:v>9.9707829000000068</c:v>
                  </c:pt>
                  <c:pt idx="2">
                    <c:v>10.085833600000004</c:v>
                  </c:pt>
                  <c:pt idx="3">
                    <c:v>10.0155116</c:v>
                  </c:pt>
                  <c:pt idx="4">
                    <c:v>9.5257451</c:v>
                  </c:pt>
                </c:numCache>
              </c:numRef>
            </c:minus>
          </c:errBars>
          <c:cat>
            <c:strRef>
              <c:f>'phase2_P-value, graphs'!$E$5:$E$9</c:f>
              <c:strCache>
                <c:ptCount val="5"/>
                <c:pt idx="0">
                  <c:v>Glider</c:v>
                </c:pt>
                <c:pt idx="1">
                  <c:v>Evac+</c:v>
                </c:pt>
                <c:pt idx="2">
                  <c:v>Garavanta</c:v>
                </c:pt>
                <c:pt idx="3">
                  <c:v>AOK</c:v>
                </c:pt>
                <c:pt idx="4">
                  <c:v>Ferno</c:v>
                </c:pt>
              </c:strCache>
            </c:strRef>
          </c:cat>
          <c:val>
            <c:numRef>
              <c:f>'phase2_P-value, graphs'!$F$5:$F$9</c:f>
              <c:numCache>
                <c:formatCode>0.0</c:formatCode>
                <c:ptCount val="5"/>
                <c:pt idx="0">
                  <c:v>50.853299999999997</c:v>
                </c:pt>
                <c:pt idx="1">
                  <c:v>48.658500000000011</c:v>
                </c:pt>
                <c:pt idx="2">
                  <c:v>48.457799999999999</c:v>
                </c:pt>
                <c:pt idx="3">
                  <c:v>47.035300000000063</c:v>
                </c:pt>
                <c:pt idx="4">
                  <c:v>43.462300000000013</c:v>
                </c:pt>
              </c:numCache>
            </c:numRef>
          </c:val>
          <c:extLst>
            <c:ext xmlns:c16="http://schemas.microsoft.com/office/drawing/2014/chart" uri="{C3380CC4-5D6E-409C-BE32-E72D297353CC}">
              <c16:uniqueId val="{00000000-8612-452F-9D5C-7065EE69380B}"/>
            </c:ext>
          </c:extLst>
        </c:ser>
        <c:dLbls>
          <c:showLegendKey val="0"/>
          <c:showVal val="0"/>
          <c:showCatName val="0"/>
          <c:showSerName val="0"/>
          <c:showPercent val="0"/>
          <c:showBubbleSize val="0"/>
        </c:dLbls>
        <c:gapWidth val="150"/>
        <c:axId val="576347568"/>
        <c:axId val="576347960"/>
      </c:barChart>
      <c:catAx>
        <c:axId val="576347568"/>
        <c:scaling>
          <c:orientation val="minMax"/>
        </c:scaling>
        <c:delete val="0"/>
        <c:axPos val="b"/>
        <c:numFmt formatCode="General" sourceLinked="1"/>
        <c:majorTickMark val="out"/>
        <c:minorTickMark val="none"/>
        <c:tickLblPos val="nextTo"/>
        <c:crossAx val="576347960"/>
        <c:crosses val="autoZero"/>
        <c:auto val="1"/>
        <c:lblAlgn val="ctr"/>
        <c:lblOffset val="100"/>
        <c:noMultiLvlLbl val="0"/>
      </c:catAx>
      <c:valAx>
        <c:axId val="576347960"/>
        <c:scaling>
          <c:orientation val="minMax"/>
        </c:scaling>
        <c:delete val="0"/>
        <c:axPos val="l"/>
        <c:majorGridlines/>
        <c:title>
          <c:tx>
            <c:rich>
              <a:bodyPr rot="-5400000" vert="horz"/>
              <a:lstStyle/>
              <a:p>
                <a:pPr>
                  <a:defRPr/>
                </a:pPr>
                <a:r>
                  <a:rPr lang="en-US" dirty="0"/>
                  <a:t>% max heart</a:t>
                </a:r>
                <a:r>
                  <a:rPr lang="en-US" baseline="0" dirty="0"/>
                  <a:t> rate</a:t>
                </a:r>
                <a:endParaRPr lang="ko-KR" dirty="0"/>
              </a:p>
            </c:rich>
          </c:tx>
          <c:layout>
            <c:manualLayout>
              <c:xMode val="edge"/>
              <c:yMode val="edge"/>
              <c:x val="0"/>
              <c:y val="0.33142766245128447"/>
            </c:manualLayout>
          </c:layout>
          <c:overlay val="0"/>
        </c:title>
        <c:numFmt formatCode="0" sourceLinked="0"/>
        <c:majorTickMark val="out"/>
        <c:minorTickMark val="none"/>
        <c:tickLblPos val="nextTo"/>
        <c:crossAx val="576347568"/>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160" b="1" i="0" u="none" strike="noStrike" baseline="0">
                <a:solidFill>
                  <a:srgbClr val="000000"/>
                </a:solidFill>
                <a:latin typeface="Calibri"/>
                <a:ea typeface="Calibri"/>
                <a:cs typeface="Calibri"/>
              </a:defRPr>
            </a:pPr>
            <a:r>
              <a:rPr lang="en-US"/>
              <a:t>% Heart Rate</a:t>
            </a:r>
          </a:p>
        </c:rich>
      </c:tx>
      <c:overlay val="0"/>
    </c:title>
    <c:autoTitleDeleted val="0"/>
    <c:plotArea>
      <c:layout/>
      <c:barChart>
        <c:barDir val="col"/>
        <c:grouping val="clustered"/>
        <c:varyColors val="0"/>
        <c:ser>
          <c:idx val="0"/>
          <c:order val="0"/>
          <c:invertIfNegative val="0"/>
          <c:dLbls>
            <c:spPr>
              <a:noFill/>
              <a:ln>
                <a:noFill/>
              </a:ln>
              <a:effectLst/>
            </c:spPr>
            <c:txPr>
              <a:bodyPr/>
              <a:lstStyle/>
              <a:p>
                <a:pPr>
                  <a:defRPr sz="1800" b="0" i="0" u="none" strike="noStrike" baseline="0">
                    <a:solidFill>
                      <a:srgbClr val="000000"/>
                    </a:solidFill>
                    <a:latin typeface="Calibri"/>
                    <a:ea typeface="Calibri"/>
                    <a:cs typeface="Calibri"/>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phase3_graph!$C$69:$C$78</c:f>
                <c:numCache>
                  <c:formatCode>General</c:formatCode>
                  <c:ptCount val="10"/>
                  <c:pt idx="0">
                    <c:v>13.575720200000001</c:v>
                  </c:pt>
                  <c:pt idx="1">
                    <c:v>12.707755699999998</c:v>
                  </c:pt>
                  <c:pt idx="2">
                    <c:v>11.9508147</c:v>
                  </c:pt>
                  <c:pt idx="3">
                    <c:v>12.611291899999999</c:v>
                  </c:pt>
                  <c:pt idx="4">
                    <c:v>12.935966500000001</c:v>
                  </c:pt>
                  <c:pt idx="5">
                    <c:v>12.217621999999999</c:v>
                  </c:pt>
                  <c:pt idx="6">
                    <c:v>10.398646100000002</c:v>
                  </c:pt>
                  <c:pt idx="7">
                    <c:v>12.8372425</c:v>
                  </c:pt>
                  <c:pt idx="8">
                    <c:v>14.188341499999998</c:v>
                  </c:pt>
                  <c:pt idx="9">
                    <c:v>10.502307500000002</c:v>
                  </c:pt>
                </c:numCache>
              </c:numRef>
            </c:plus>
          </c:errBars>
          <c:cat>
            <c:strRef>
              <c:f>phase3_graph!$A$69:$A$78</c:f>
              <c:strCache>
                <c:ptCount val="10"/>
                <c:pt idx="0">
                  <c:v>Wh-L</c:v>
                </c:pt>
                <c:pt idx="1">
                  <c:v>Hard-W</c:v>
                </c:pt>
                <c:pt idx="2">
                  <c:v>Co-F</c:v>
                </c:pt>
                <c:pt idx="3">
                  <c:v>Roll-F</c:v>
                </c:pt>
                <c:pt idx="4">
                  <c:v>Co-L</c:v>
                </c:pt>
                <c:pt idx="5">
                  <c:v>Roll-L</c:v>
                </c:pt>
                <c:pt idx="6">
                  <c:v>Fab-L</c:v>
                </c:pt>
                <c:pt idx="7">
                  <c:v>Inf-L</c:v>
                </c:pt>
                <c:pt idx="8">
                  <c:v>Inf-F</c:v>
                </c:pt>
                <c:pt idx="9">
                  <c:v>Fab-F</c:v>
                </c:pt>
              </c:strCache>
            </c:strRef>
          </c:cat>
          <c:val>
            <c:numRef>
              <c:f>phase3_graph!$B$69:$B$78</c:f>
              <c:numCache>
                <c:formatCode>0.0</c:formatCode>
                <c:ptCount val="10"/>
                <c:pt idx="0">
                  <c:v>41.321686899999996</c:v>
                </c:pt>
                <c:pt idx="1">
                  <c:v>40.215879200000003</c:v>
                </c:pt>
                <c:pt idx="2">
                  <c:v>39.915376000000002</c:v>
                </c:pt>
                <c:pt idx="3">
                  <c:v>37.430904499999997</c:v>
                </c:pt>
                <c:pt idx="4">
                  <c:v>36.521755500000005</c:v>
                </c:pt>
                <c:pt idx="5">
                  <c:v>35.924100300000006</c:v>
                </c:pt>
                <c:pt idx="6">
                  <c:v>35.839481299999996</c:v>
                </c:pt>
                <c:pt idx="7">
                  <c:v>35.393777400000005</c:v>
                </c:pt>
                <c:pt idx="8">
                  <c:v>34.271452600000003</c:v>
                </c:pt>
                <c:pt idx="9">
                  <c:v>32.189134600000003</c:v>
                </c:pt>
              </c:numCache>
            </c:numRef>
          </c:val>
          <c:extLst>
            <c:ext xmlns:c16="http://schemas.microsoft.com/office/drawing/2014/chart" uri="{C3380CC4-5D6E-409C-BE32-E72D297353CC}">
              <c16:uniqueId val="{00000000-6378-4743-8C14-A0BCBA5009B5}"/>
            </c:ext>
          </c:extLst>
        </c:ser>
        <c:dLbls>
          <c:showLegendKey val="0"/>
          <c:showVal val="1"/>
          <c:showCatName val="0"/>
          <c:showSerName val="0"/>
          <c:showPercent val="0"/>
          <c:showBubbleSize val="0"/>
        </c:dLbls>
        <c:gapWidth val="90"/>
        <c:axId val="553977520"/>
        <c:axId val="553977912"/>
      </c:barChart>
      <c:catAx>
        <c:axId val="553977520"/>
        <c:scaling>
          <c:orientation val="minMax"/>
        </c:scaling>
        <c:delete val="0"/>
        <c:axPos val="b"/>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en-US"/>
          </a:p>
        </c:txPr>
        <c:crossAx val="553977912"/>
        <c:crosses val="autoZero"/>
        <c:auto val="1"/>
        <c:lblAlgn val="ctr"/>
        <c:lblOffset val="100"/>
        <c:noMultiLvlLbl val="0"/>
      </c:catAx>
      <c:valAx>
        <c:axId val="553977912"/>
        <c:scaling>
          <c:orientation val="minMax"/>
          <c:max val="100"/>
        </c:scaling>
        <c:delete val="0"/>
        <c:axPos val="l"/>
        <c:majorGridlines/>
        <c:numFmt formatCode="0" sourceLinked="0"/>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en-US"/>
          </a:p>
        </c:txPr>
        <c:crossAx val="553977520"/>
        <c:crosses val="autoZero"/>
        <c:crossBetween val="between"/>
        <c:majorUnit val="20"/>
      </c:valAx>
    </c:plotArea>
    <c:plotVisOnly val="1"/>
    <c:dispBlanksAs val="gap"/>
    <c:showDLblsOverMax val="0"/>
  </c:chart>
  <c:txPr>
    <a:bodyPr/>
    <a:lstStyle/>
    <a:p>
      <a:pPr>
        <a:defRPr sz="18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errBars>
            <c:errBarType val="plus"/>
            <c:errValType val="cust"/>
            <c:noEndCap val="0"/>
            <c:plus>
              <c:numRef>
                <c:f>bothdatta_bymuscle!$F$3:$F$10</c:f>
                <c:numCache>
                  <c:formatCode>General</c:formatCode>
                  <c:ptCount val="8"/>
                  <c:pt idx="0">
                    <c:v>8.6274939357643299E-2</c:v>
                  </c:pt>
                  <c:pt idx="1">
                    <c:v>0.16981416055840248</c:v>
                  </c:pt>
                  <c:pt idx="2">
                    <c:v>0.13971188168135257</c:v>
                  </c:pt>
                  <c:pt idx="3">
                    <c:v>0.17330823954738836</c:v>
                  </c:pt>
                  <c:pt idx="4">
                    <c:v>3.8039365878518243E-2</c:v>
                  </c:pt>
                  <c:pt idx="5">
                    <c:v>5.9881532758719089E-2</c:v>
                  </c:pt>
                  <c:pt idx="6">
                    <c:v>5.4226759358638181E-2</c:v>
                  </c:pt>
                  <c:pt idx="7">
                    <c:v>6.2563088076540901E-2</c:v>
                  </c:pt>
                </c:numCache>
              </c:numRef>
            </c:plus>
            <c:minus>
              <c:numLit>
                <c:formatCode>General</c:formatCode>
                <c:ptCount val="1"/>
                <c:pt idx="0">
                  <c:v>1</c:v>
                </c:pt>
              </c:numLit>
            </c:minus>
          </c:errBars>
          <c:cat>
            <c:multiLvlStrRef>
              <c:f>bothdatta_bymuscle!$C$3:$D$10</c:f>
              <c:multiLvlStrCache>
                <c:ptCount val="8"/>
                <c:lvl>
                  <c:pt idx="0">
                    <c:v>Ex</c:v>
                  </c:pt>
                  <c:pt idx="1">
                    <c:v>BC</c:v>
                  </c:pt>
                  <c:pt idx="2">
                    <c:v>FS</c:v>
                  </c:pt>
                  <c:pt idx="3">
                    <c:v>MC</c:v>
                  </c:pt>
                  <c:pt idx="4">
                    <c:v>Ex</c:v>
                  </c:pt>
                  <c:pt idx="5">
                    <c:v>BC</c:v>
                  </c:pt>
                  <c:pt idx="6">
                    <c:v>FS</c:v>
                  </c:pt>
                  <c:pt idx="7">
                    <c:v>MC</c:v>
                  </c:pt>
                </c:lvl>
                <c:lvl>
                  <c:pt idx="0">
                    <c:v>ERS</c:v>
                  </c:pt>
                  <c:pt idx="4">
                    <c:v>LAT</c:v>
                  </c:pt>
                </c:lvl>
              </c:multiLvlStrCache>
            </c:multiLvlStrRef>
          </c:cat>
          <c:val>
            <c:numRef>
              <c:f>bothdatta_bymuscle!$E$3:$E$10</c:f>
              <c:numCache>
                <c:formatCode>####.000</c:formatCode>
                <c:ptCount val="8"/>
                <c:pt idx="0">
                  <c:v>0.66615333416666667</c:v>
                </c:pt>
                <c:pt idx="1">
                  <c:v>1.5022655854166664</c:v>
                </c:pt>
                <c:pt idx="2">
                  <c:v>1.6223473695833348</c:v>
                </c:pt>
                <c:pt idx="3">
                  <c:v>2.0767622758333339</c:v>
                </c:pt>
                <c:pt idx="4">
                  <c:v>0.18641925400000015</c:v>
                </c:pt>
                <c:pt idx="5">
                  <c:v>0.40460334200000003</c:v>
                </c:pt>
                <c:pt idx="6">
                  <c:v>0.43356732700000006</c:v>
                </c:pt>
                <c:pt idx="7">
                  <c:v>0.60830803150000035</c:v>
                </c:pt>
              </c:numCache>
            </c:numRef>
          </c:val>
          <c:extLst>
            <c:ext xmlns:c16="http://schemas.microsoft.com/office/drawing/2014/chart" uri="{C3380CC4-5D6E-409C-BE32-E72D297353CC}">
              <c16:uniqueId val="{00000000-7D5F-4141-B74F-7BA490728031}"/>
            </c:ext>
          </c:extLst>
        </c:ser>
        <c:dLbls>
          <c:showLegendKey val="0"/>
          <c:showVal val="0"/>
          <c:showCatName val="0"/>
          <c:showSerName val="0"/>
          <c:showPercent val="0"/>
          <c:showBubbleSize val="0"/>
        </c:dLbls>
        <c:gapWidth val="150"/>
        <c:axId val="567781312"/>
        <c:axId val="567781704"/>
      </c:barChart>
      <c:catAx>
        <c:axId val="567781312"/>
        <c:scaling>
          <c:orientation val="minMax"/>
        </c:scaling>
        <c:delete val="0"/>
        <c:axPos val="b"/>
        <c:numFmt formatCode="General" sourceLinked="0"/>
        <c:majorTickMark val="out"/>
        <c:minorTickMark val="none"/>
        <c:tickLblPos val="nextTo"/>
        <c:crossAx val="567781704"/>
        <c:crosses val="autoZero"/>
        <c:auto val="1"/>
        <c:lblAlgn val="ctr"/>
        <c:lblOffset val="100"/>
        <c:noMultiLvlLbl val="0"/>
      </c:catAx>
      <c:valAx>
        <c:axId val="567781704"/>
        <c:scaling>
          <c:orientation val="minMax"/>
        </c:scaling>
        <c:delete val="0"/>
        <c:axPos val="l"/>
        <c:majorGridlines/>
        <c:title>
          <c:tx>
            <c:rich>
              <a:bodyPr rot="-5400000" vert="horz"/>
              <a:lstStyle/>
              <a:p>
                <a:pPr>
                  <a:defRPr/>
                </a:pPr>
                <a:r>
                  <a:rPr lang="en-US"/>
                  <a:t>%maximum EMG x time (sec)</a:t>
                </a:r>
              </a:p>
            </c:rich>
          </c:tx>
          <c:overlay val="0"/>
        </c:title>
        <c:numFmt formatCode="#,##0.00" sourceLinked="0"/>
        <c:majorTickMark val="out"/>
        <c:minorTickMark val="none"/>
        <c:tickLblPos val="nextTo"/>
        <c:crossAx val="56778131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7274290667095"/>
          <c:y val="0.1240743519256077"/>
          <c:w val="0.85668673434078901"/>
          <c:h val="0.68923231338447577"/>
        </c:manualLayout>
      </c:layout>
      <c:scatterChart>
        <c:scatterStyle val="lineMarker"/>
        <c:varyColors val="0"/>
        <c:ser>
          <c:idx val="0"/>
          <c:order val="0"/>
          <c:tx>
            <c:strRef>
              <c:f>Sheet1!$G$2</c:f>
              <c:strCache>
                <c:ptCount val="1"/>
                <c:pt idx="0">
                  <c:v>Consumer Preference</c:v>
                </c:pt>
              </c:strCache>
            </c:strRef>
          </c:tx>
          <c:spPr>
            <a:ln w="19050" cap="rnd">
              <a:noFill/>
              <a:round/>
            </a:ln>
            <a:effectLst/>
          </c:spPr>
          <c:marker>
            <c:symbol val="circle"/>
            <c:size val="10"/>
            <c:spPr>
              <a:solidFill>
                <a:schemeClr val="accent1"/>
              </a:solidFill>
              <a:ln w="9525">
                <a:solidFill>
                  <a:schemeClr val="accent1"/>
                </a:solidFill>
              </a:ln>
              <a:effectLst/>
            </c:spPr>
          </c:marker>
          <c:dPt>
            <c:idx val="1"/>
            <c:marker>
              <c:symbol val="triangle"/>
              <c:size val="10"/>
            </c:marker>
            <c:bubble3D val="0"/>
            <c:extLst>
              <c:ext xmlns:c16="http://schemas.microsoft.com/office/drawing/2014/chart" uri="{C3380CC4-5D6E-409C-BE32-E72D297353CC}">
                <c16:uniqueId val="{00000000-82B0-8346-8F22-012F0CDBCBCB}"/>
              </c:ext>
            </c:extLst>
          </c:dPt>
          <c:dPt>
            <c:idx val="2"/>
            <c:marker>
              <c:symbol val="triangle"/>
              <c:size val="10"/>
            </c:marker>
            <c:bubble3D val="0"/>
            <c:extLst>
              <c:ext xmlns:c16="http://schemas.microsoft.com/office/drawing/2014/chart" uri="{C3380CC4-5D6E-409C-BE32-E72D297353CC}">
                <c16:uniqueId val="{00000001-82B0-8346-8F22-012F0CDBCBCB}"/>
              </c:ext>
            </c:extLst>
          </c:dPt>
          <c:dPt>
            <c:idx val="3"/>
            <c:marker>
              <c:symbol val="star"/>
              <c:size val="10"/>
            </c:marker>
            <c:bubble3D val="0"/>
            <c:extLst>
              <c:ext xmlns:c16="http://schemas.microsoft.com/office/drawing/2014/chart" uri="{C3380CC4-5D6E-409C-BE32-E72D297353CC}">
                <c16:uniqueId val="{00000002-82B0-8346-8F22-012F0CDBCBCB}"/>
              </c:ext>
            </c:extLst>
          </c:dPt>
          <c:dPt>
            <c:idx val="4"/>
            <c:marker>
              <c:symbol val="triangle"/>
              <c:size val="10"/>
            </c:marker>
            <c:bubble3D val="0"/>
            <c:extLst>
              <c:ext xmlns:c16="http://schemas.microsoft.com/office/drawing/2014/chart" uri="{C3380CC4-5D6E-409C-BE32-E72D297353CC}">
                <c16:uniqueId val="{00000003-82B0-8346-8F22-012F0CDBCBCB}"/>
              </c:ext>
            </c:extLst>
          </c:dPt>
          <c:dPt>
            <c:idx val="6"/>
            <c:marker>
              <c:symbol val="triangle"/>
              <c:size val="10"/>
            </c:marker>
            <c:bubble3D val="0"/>
            <c:extLst>
              <c:ext xmlns:c16="http://schemas.microsoft.com/office/drawing/2014/chart" uri="{C3380CC4-5D6E-409C-BE32-E72D297353CC}">
                <c16:uniqueId val="{00000004-82B0-8346-8F22-012F0CDBCBCB}"/>
              </c:ext>
            </c:extLst>
          </c:dPt>
          <c:dPt>
            <c:idx val="9"/>
            <c:marker>
              <c:symbol val="triangle"/>
              <c:size val="10"/>
            </c:marker>
            <c:bubble3D val="0"/>
            <c:extLst>
              <c:ext xmlns:c16="http://schemas.microsoft.com/office/drawing/2014/chart" uri="{C3380CC4-5D6E-409C-BE32-E72D297353CC}">
                <c16:uniqueId val="{00000005-82B0-8346-8F22-012F0CDBCBCB}"/>
              </c:ext>
            </c:extLst>
          </c:dPt>
          <c:dPt>
            <c:idx val="10"/>
            <c:marker>
              <c:symbol val="triangle"/>
              <c:size val="10"/>
            </c:marker>
            <c:bubble3D val="0"/>
            <c:extLst>
              <c:ext xmlns:c16="http://schemas.microsoft.com/office/drawing/2014/chart" uri="{C3380CC4-5D6E-409C-BE32-E72D297353CC}">
                <c16:uniqueId val="{00000006-82B0-8346-8F22-012F0CDBCBCB}"/>
              </c:ext>
            </c:extLst>
          </c:dPt>
          <c:dPt>
            <c:idx val="12"/>
            <c:marker>
              <c:symbol val="star"/>
              <c:size val="10"/>
            </c:marker>
            <c:bubble3D val="0"/>
            <c:extLst>
              <c:ext xmlns:c16="http://schemas.microsoft.com/office/drawing/2014/chart" uri="{C3380CC4-5D6E-409C-BE32-E72D297353CC}">
                <c16:uniqueId val="{00000007-82B0-8346-8F22-012F0CDBCBCB}"/>
              </c:ext>
            </c:extLst>
          </c:dPt>
          <c:dPt>
            <c:idx val="13"/>
            <c:marker>
              <c:symbol val="x"/>
              <c:size val="10"/>
            </c:marker>
            <c:bubble3D val="0"/>
            <c:extLst>
              <c:ext xmlns:c16="http://schemas.microsoft.com/office/drawing/2014/chart" uri="{C3380CC4-5D6E-409C-BE32-E72D297353CC}">
                <c16:uniqueId val="{00000008-82B0-8346-8F22-012F0CDBCBCB}"/>
              </c:ext>
            </c:extLst>
          </c:dPt>
          <c:dLbls>
            <c:dLbl>
              <c:idx val="0"/>
              <c:tx>
                <c:rich>
                  <a:bodyPr/>
                  <a:lstStyle/>
                  <a:p>
                    <a:fld id="{D5CA45CA-B1F2-40EE-AE5F-98E7BFD30A0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37F-4254-9987-39AF883E27E8}"/>
                </c:ext>
              </c:extLst>
            </c:dLbl>
            <c:dLbl>
              <c:idx val="1"/>
              <c:tx>
                <c:rich>
                  <a:bodyPr/>
                  <a:lstStyle/>
                  <a:p>
                    <a:fld id="{BC5FA644-ABA7-44C0-B179-A09854B57B6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82B0-8346-8F22-012F0CDBCBCB}"/>
                </c:ext>
              </c:extLst>
            </c:dLbl>
            <c:dLbl>
              <c:idx val="2"/>
              <c:tx>
                <c:rich>
                  <a:bodyPr/>
                  <a:lstStyle/>
                  <a:p>
                    <a:fld id="{E24AF11B-8348-4F6F-8080-37DE5E4764C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2B0-8346-8F22-012F0CDBCBCB}"/>
                </c:ext>
              </c:extLst>
            </c:dLbl>
            <c:dLbl>
              <c:idx val="3"/>
              <c:tx>
                <c:rich>
                  <a:bodyPr/>
                  <a:lstStyle/>
                  <a:p>
                    <a:fld id="{141FB84D-27A1-4CEB-98B1-23348D329E8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2B0-8346-8F22-012F0CDBCBCB}"/>
                </c:ext>
              </c:extLst>
            </c:dLbl>
            <c:dLbl>
              <c:idx val="4"/>
              <c:tx>
                <c:rich>
                  <a:bodyPr/>
                  <a:lstStyle/>
                  <a:p>
                    <a:fld id="{D7A8EE2D-87BD-4571-9D82-E0AA1415B1A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2B0-8346-8F22-012F0CDBCBCB}"/>
                </c:ext>
              </c:extLst>
            </c:dLbl>
            <c:dLbl>
              <c:idx val="5"/>
              <c:tx>
                <c:rich>
                  <a:bodyPr/>
                  <a:lstStyle/>
                  <a:p>
                    <a:fld id="{D0D13E92-F468-40CF-961F-47EB5317742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37F-4254-9987-39AF883E27E8}"/>
                </c:ext>
              </c:extLst>
            </c:dLbl>
            <c:dLbl>
              <c:idx val="6"/>
              <c:tx>
                <c:rich>
                  <a:bodyPr/>
                  <a:lstStyle/>
                  <a:p>
                    <a:fld id="{736C96D2-30D1-445E-BA65-ED699DC9194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2B0-8346-8F22-012F0CDBCBCB}"/>
                </c:ext>
              </c:extLst>
            </c:dLbl>
            <c:dLbl>
              <c:idx val="7"/>
              <c:tx>
                <c:rich>
                  <a:bodyPr/>
                  <a:lstStyle/>
                  <a:p>
                    <a:fld id="{C98DD225-EFD4-42B0-9625-C7D6435DFD0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37F-4254-9987-39AF883E27E8}"/>
                </c:ext>
              </c:extLst>
            </c:dLbl>
            <c:dLbl>
              <c:idx val="8"/>
              <c:tx>
                <c:rich>
                  <a:bodyPr/>
                  <a:lstStyle/>
                  <a:p>
                    <a:fld id="{BF6632E6-7374-440E-87EF-F868827211F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37F-4254-9987-39AF883E27E8}"/>
                </c:ext>
              </c:extLst>
            </c:dLbl>
            <c:dLbl>
              <c:idx val="9"/>
              <c:tx>
                <c:rich>
                  <a:bodyPr/>
                  <a:lstStyle/>
                  <a:p>
                    <a:fld id="{B68B8E79-F23D-4144-BF29-D5F081D5DFA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2B0-8346-8F22-012F0CDBCBCB}"/>
                </c:ext>
              </c:extLst>
            </c:dLbl>
            <c:dLbl>
              <c:idx val="10"/>
              <c:tx>
                <c:rich>
                  <a:bodyPr/>
                  <a:lstStyle/>
                  <a:p>
                    <a:fld id="{57E899AC-5574-4473-B0A7-7DADA598672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2B0-8346-8F22-012F0CDBCBCB}"/>
                </c:ext>
              </c:extLst>
            </c:dLbl>
            <c:dLbl>
              <c:idx val="11"/>
              <c:tx>
                <c:rich>
                  <a:bodyPr/>
                  <a:lstStyle/>
                  <a:p>
                    <a:fld id="{78897584-43E8-448C-952D-6C99B1FBA49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37F-4254-9987-39AF883E27E8}"/>
                </c:ext>
              </c:extLst>
            </c:dLbl>
            <c:dLbl>
              <c:idx val="12"/>
              <c:tx>
                <c:rich>
                  <a:bodyPr/>
                  <a:lstStyle/>
                  <a:p>
                    <a:fld id="{875F56E4-5724-4C99-83B5-48229DEC415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2B0-8346-8F22-012F0CDBCBCB}"/>
                </c:ext>
              </c:extLst>
            </c:dLbl>
            <c:dLbl>
              <c:idx val="13"/>
              <c:tx>
                <c:rich>
                  <a:bodyPr/>
                  <a:lstStyle/>
                  <a:p>
                    <a:fld id="{86926870-411A-48E2-AE70-4DB4D365DC3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2B0-8346-8F22-012F0CDBCBCB}"/>
                </c:ext>
              </c:extLst>
            </c:dLbl>
            <c:spPr>
              <a:noFill/>
              <a:ln>
                <a:noFill/>
              </a:ln>
              <a:effectLst/>
            </c:spPr>
            <c:txPr>
              <a:bodyPr rot="0" spcFirstLastPara="1" vertOverflow="ellipsis" vert="horz" wrap="square" lIns="91440" tIns="0" rIns="91440" bIns="0"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Sheet1!$C$3:$C$16</c:f>
              <c:numCache>
                <c:formatCode>0</c:formatCode>
                <c:ptCount val="14"/>
                <c:pt idx="0" formatCode="General">
                  <c:v>34</c:v>
                </c:pt>
                <c:pt idx="1">
                  <c:v>34.015000000000001</c:v>
                </c:pt>
                <c:pt idx="2">
                  <c:v>34.83</c:v>
                </c:pt>
                <c:pt idx="3" formatCode="General">
                  <c:v>36</c:v>
                </c:pt>
                <c:pt idx="4">
                  <c:v>36.674999999999997</c:v>
                </c:pt>
                <c:pt idx="5" formatCode="General">
                  <c:v>38</c:v>
                </c:pt>
                <c:pt idx="6">
                  <c:v>38.200000000000003</c:v>
                </c:pt>
                <c:pt idx="7" formatCode="General">
                  <c:v>39</c:v>
                </c:pt>
                <c:pt idx="8" formatCode="General">
                  <c:v>40</c:v>
                </c:pt>
                <c:pt idx="9">
                  <c:v>40.22</c:v>
                </c:pt>
                <c:pt idx="10">
                  <c:v>41</c:v>
                </c:pt>
                <c:pt idx="11" formatCode="General">
                  <c:v>42</c:v>
                </c:pt>
                <c:pt idx="12" formatCode="General">
                  <c:v>47</c:v>
                </c:pt>
                <c:pt idx="13" formatCode="General">
                  <c:v>48</c:v>
                </c:pt>
              </c:numCache>
            </c:numRef>
          </c:xVal>
          <c:yVal>
            <c:numRef>
              <c:f>Sheet1!$G$3:$G$16</c:f>
              <c:numCache>
                <c:formatCode>General</c:formatCode>
                <c:ptCount val="14"/>
                <c:pt idx="0">
                  <c:v>8</c:v>
                </c:pt>
                <c:pt idx="1">
                  <c:v>4</c:v>
                </c:pt>
                <c:pt idx="2">
                  <c:v>8</c:v>
                </c:pt>
                <c:pt idx="3">
                  <c:v>10</c:v>
                </c:pt>
                <c:pt idx="4">
                  <c:v>2</c:v>
                </c:pt>
                <c:pt idx="5">
                  <c:v>5</c:v>
                </c:pt>
                <c:pt idx="6">
                  <c:v>3</c:v>
                </c:pt>
                <c:pt idx="7">
                  <c:v>6</c:v>
                </c:pt>
                <c:pt idx="8">
                  <c:v>2</c:v>
                </c:pt>
                <c:pt idx="9">
                  <c:v>3</c:v>
                </c:pt>
                <c:pt idx="10">
                  <c:v>2</c:v>
                </c:pt>
                <c:pt idx="11">
                  <c:v>5</c:v>
                </c:pt>
                <c:pt idx="12">
                  <c:v>1</c:v>
                </c:pt>
                <c:pt idx="13">
                  <c:v>1</c:v>
                </c:pt>
              </c:numCache>
            </c:numRef>
          </c:yVal>
          <c:smooth val="0"/>
          <c:extLst>
            <c:ext xmlns:c15="http://schemas.microsoft.com/office/drawing/2012/chart" uri="{02D57815-91ED-43cb-92C2-25804820EDAC}">
              <c15:datalabelsRange>
                <c15:f>Sheet1!$B$3:$B$16</c15:f>
                <c15:dlblRangeCache>
                  <c:ptCount val="14"/>
                  <c:pt idx="0">
                    <c:v>STD</c:v>
                  </c:pt>
                  <c:pt idx="1">
                    <c:v>FM</c:v>
                  </c:pt>
                  <c:pt idx="2">
                    <c:v>INF</c:v>
                  </c:pt>
                  <c:pt idx="3">
                    <c:v>EX</c:v>
                  </c:pt>
                  <c:pt idx="4">
                    <c:v>RU</c:v>
                  </c:pt>
                  <c:pt idx="5">
                    <c:v>NAR</c:v>
                  </c:pt>
                  <c:pt idx="6">
                    <c:v>COR</c:v>
                  </c:pt>
                  <c:pt idx="7">
                    <c:v>LT</c:v>
                  </c:pt>
                  <c:pt idx="8">
                    <c:v>2WH</c:v>
                  </c:pt>
                  <c:pt idx="9">
                    <c:v>HS</c:v>
                  </c:pt>
                  <c:pt idx="10">
                    <c:v>WH</c:v>
                  </c:pt>
                  <c:pt idx="11">
                    <c:v>RF</c:v>
                  </c:pt>
                  <c:pt idx="12">
                    <c:v>BS</c:v>
                  </c:pt>
                  <c:pt idx="13">
                    <c:v>FS</c:v>
                  </c:pt>
                </c15:dlblRangeCache>
              </c15:datalabelsRange>
            </c:ext>
            <c:ext xmlns:c16="http://schemas.microsoft.com/office/drawing/2014/chart" uri="{C3380CC4-5D6E-409C-BE32-E72D297353CC}">
              <c16:uniqueId val="{0000000E-82B0-8346-8F22-012F0CDBCBCB}"/>
            </c:ext>
          </c:extLst>
        </c:ser>
        <c:dLbls>
          <c:showLegendKey val="0"/>
          <c:showVal val="0"/>
          <c:showCatName val="0"/>
          <c:showSerName val="0"/>
          <c:showPercent val="0"/>
          <c:showBubbleSize val="0"/>
        </c:dLbls>
        <c:axId val="567782488"/>
        <c:axId val="567782880"/>
      </c:scatterChart>
      <c:valAx>
        <c:axId val="567782488"/>
        <c:scaling>
          <c:orientation val="minMax"/>
          <c:max val="50"/>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Heart Rate (% of Maximum)</a:t>
                </a:r>
              </a:p>
            </c:rich>
          </c:tx>
          <c:layout>
            <c:manualLayout>
              <c:xMode val="edge"/>
              <c:yMode val="edge"/>
              <c:x val="0.28924945001086599"/>
              <c:y val="0.8694524723154142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7782880"/>
        <c:crosses val="autoZero"/>
        <c:crossBetween val="midCat"/>
        <c:majorUnit val="1"/>
      </c:valAx>
      <c:valAx>
        <c:axId val="567782880"/>
        <c:scaling>
          <c:orientation val="minMax"/>
          <c:max val="1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Consumer Preference Rating</a:t>
                </a:r>
              </a:p>
            </c:rich>
          </c:tx>
          <c:layout>
            <c:manualLayout>
              <c:xMode val="edge"/>
              <c:yMode val="edge"/>
              <c:x val="1.1638298691577318E-2"/>
              <c:y val="0.2127334021398782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7782488"/>
        <c:crosses val="autoZero"/>
        <c:crossBetween val="midCat"/>
        <c:majorUnit val="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drawing1.xml><?xml version="1.0" encoding="utf-8"?>
<c:userShapes xmlns:c="http://schemas.openxmlformats.org/drawingml/2006/chart">
  <cdr:relSizeAnchor xmlns:cdr="http://schemas.openxmlformats.org/drawingml/2006/chartDrawing">
    <cdr:from>
      <cdr:x>0.18519</cdr:x>
      <cdr:y>0.25675</cdr:y>
    </cdr:from>
    <cdr:to>
      <cdr:x>0.38194</cdr:x>
      <cdr:y>0.25675</cdr:y>
    </cdr:to>
    <cdr:sp macro="" textlink="">
      <cdr:nvSpPr>
        <cdr:cNvPr id="6" name="Straight Connector 5"/>
        <cdr:cNvSpPr/>
      </cdr:nvSpPr>
      <cdr:spPr>
        <a:xfrm xmlns:a="http://schemas.openxmlformats.org/drawingml/2006/main">
          <a:off x="1524000" y="1162050"/>
          <a:ext cx="161925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0.34028</cdr:x>
      <cdr:y>0.21045</cdr:y>
    </cdr:from>
    <cdr:to>
      <cdr:x>0.53704</cdr:x>
      <cdr:y>0.21045</cdr:y>
    </cdr:to>
    <cdr:sp macro="" textlink="">
      <cdr:nvSpPr>
        <cdr:cNvPr id="7" name="Straight Connector 6"/>
        <cdr:cNvSpPr/>
      </cdr:nvSpPr>
      <cdr:spPr>
        <a:xfrm xmlns:a="http://schemas.openxmlformats.org/drawingml/2006/main">
          <a:off x="2800350" y="952500"/>
          <a:ext cx="1619250" cy="0"/>
        </a:xfrm>
        <a:prstGeom xmlns:a="http://schemas.openxmlformats.org/drawingml/2006/main" prst="line">
          <a:avLst/>
        </a:prstGeom>
        <a:noFill xmlns:a="http://schemas.openxmlformats.org/drawingml/2006/main"/>
        <a:ln xmlns:a="http://schemas.openxmlformats.org/drawingml/2006/main" w="9525" cap="flat" cmpd="sng" algn="ctr">
          <a:solidFill>
            <a:srgbClr val="000000">
              <a:shade val="95000"/>
              <a:satMod val="105000"/>
            </a:srgbClr>
          </a:solidFill>
          <a:prstDash val="solid"/>
        </a:ln>
        <a:effec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Arial"/>
              <a:cs typeface="Arial"/>
            </a:defRPr>
          </a:lvl1pPr>
          <a:lvl2pPr marL="457200" indent="0">
            <a:defRPr sz="1100">
              <a:solidFill>
                <a:srgbClr val="000000"/>
              </a:solidFill>
              <a:latin typeface="Arial"/>
              <a:cs typeface="Arial"/>
            </a:defRPr>
          </a:lvl2pPr>
          <a:lvl3pPr marL="914400" indent="0">
            <a:defRPr sz="1100">
              <a:solidFill>
                <a:srgbClr val="000000"/>
              </a:solidFill>
              <a:latin typeface="Arial"/>
              <a:cs typeface="Arial"/>
            </a:defRPr>
          </a:lvl3pPr>
          <a:lvl4pPr marL="1371600" indent="0">
            <a:defRPr sz="1100">
              <a:solidFill>
                <a:srgbClr val="000000"/>
              </a:solidFill>
              <a:latin typeface="Arial"/>
              <a:cs typeface="Arial"/>
            </a:defRPr>
          </a:lvl4pPr>
          <a:lvl5pPr marL="1828800" indent="0">
            <a:defRPr sz="1100">
              <a:solidFill>
                <a:srgbClr val="000000"/>
              </a:solidFill>
              <a:latin typeface="Arial"/>
              <a:cs typeface="Arial"/>
            </a:defRPr>
          </a:lvl5pPr>
          <a:lvl6pPr marL="2286000" indent="0">
            <a:defRPr sz="1100">
              <a:solidFill>
                <a:srgbClr val="000000"/>
              </a:solidFill>
              <a:latin typeface="Arial"/>
              <a:cs typeface="Arial"/>
            </a:defRPr>
          </a:lvl6pPr>
          <a:lvl7pPr marL="2743200" indent="0">
            <a:defRPr sz="1100">
              <a:solidFill>
                <a:srgbClr val="000000"/>
              </a:solidFill>
              <a:latin typeface="Arial"/>
              <a:cs typeface="Arial"/>
            </a:defRPr>
          </a:lvl7pPr>
          <a:lvl8pPr marL="3200400" indent="0">
            <a:defRPr sz="1100">
              <a:solidFill>
                <a:srgbClr val="000000"/>
              </a:solidFill>
              <a:latin typeface="Arial"/>
              <a:cs typeface="Arial"/>
            </a:defRPr>
          </a:lvl8pPr>
          <a:lvl9pPr marL="3657600" indent="0">
            <a:defRPr sz="1100">
              <a:solidFill>
                <a:srgbClr val="000000"/>
              </a:solidFill>
              <a:latin typeface="Arial"/>
              <a:cs typeface="Arial"/>
            </a:defRPr>
          </a:lvl9pPr>
        </a:lstStyle>
        <a:p xmlns:a="http://schemas.openxmlformats.org/drawingml/2006/main">
          <a:endParaRPr lang="en-US"/>
        </a:p>
      </cdr:txBody>
    </cdr:sp>
  </cdr:relSizeAnchor>
  <cdr:relSizeAnchor xmlns:cdr="http://schemas.openxmlformats.org/drawingml/2006/chartDrawing">
    <cdr:from>
      <cdr:x>0.51157</cdr:x>
      <cdr:y>0.11785</cdr:y>
    </cdr:from>
    <cdr:to>
      <cdr:x>0.70833</cdr:x>
      <cdr:y>0.11785</cdr:y>
    </cdr:to>
    <cdr:sp macro="" textlink="">
      <cdr:nvSpPr>
        <cdr:cNvPr id="8" name="Straight Connector 7"/>
        <cdr:cNvSpPr/>
      </cdr:nvSpPr>
      <cdr:spPr>
        <a:xfrm xmlns:a="http://schemas.openxmlformats.org/drawingml/2006/main">
          <a:off x="4210050" y="533400"/>
          <a:ext cx="1619250" cy="0"/>
        </a:xfrm>
        <a:prstGeom xmlns:a="http://schemas.openxmlformats.org/drawingml/2006/main" prst="line">
          <a:avLst/>
        </a:prstGeom>
        <a:noFill xmlns:a="http://schemas.openxmlformats.org/drawingml/2006/main"/>
        <a:ln xmlns:a="http://schemas.openxmlformats.org/drawingml/2006/main" w="9525" cap="flat" cmpd="sng" algn="ctr">
          <a:solidFill>
            <a:srgbClr val="000000">
              <a:shade val="95000"/>
              <a:satMod val="105000"/>
            </a:srgbClr>
          </a:solidFill>
          <a:prstDash val="solid"/>
        </a:ln>
        <a:effectLst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Arial"/>
              <a:cs typeface="Arial"/>
            </a:defRPr>
          </a:lvl1pPr>
          <a:lvl2pPr marL="457200" indent="0">
            <a:defRPr sz="1100">
              <a:solidFill>
                <a:srgbClr val="000000"/>
              </a:solidFill>
              <a:latin typeface="Arial"/>
              <a:cs typeface="Arial"/>
            </a:defRPr>
          </a:lvl2pPr>
          <a:lvl3pPr marL="914400" indent="0">
            <a:defRPr sz="1100">
              <a:solidFill>
                <a:srgbClr val="000000"/>
              </a:solidFill>
              <a:latin typeface="Arial"/>
              <a:cs typeface="Arial"/>
            </a:defRPr>
          </a:lvl3pPr>
          <a:lvl4pPr marL="1371600" indent="0">
            <a:defRPr sz="1100">
              <a:solidFill>
                <a:srgbClr val="000000"/>
              </a:solidFill>
              <a:latin typeface="Arial"/>
              <a:cs typeface="Arial"/>
            </a:defRPr>
          </a:lvl4pPr>
          <a:lvl5pPr marL="1828800" indent="0">
            <a:defRPr sz="1100">
              <a:solidFill>
                <a:srgbClr val="000000"/>
              </a:solidFill>
              <a:latin typeface="Arial"/>
              <a:cs typeface="Arial"/>
            </a:defRPr>
          </a:lvl5pPr>
          <a:lvl6pPr marL="2286000" indent="0">
            <a:defRPr sz="1100">
              <a:solidFill>
                <a:srgbClr val="000000"/>
              </a:solidFill>
              <a:latin typeface="Arial"/>
              <a:cs typeface="Arial"/>
            </a:defRPr>
          </a:lvl6pPr>
          <a:lvl7pPr marL="2743200" indent="0">
            <a:defRPr sz="1100">
              <a:solidFill>
                <a:srgbClr val="000000"/>
              </a:solidFill>
              <a:latin typeface="Arial"/>
              <a:cs typeface="Arial"/>
            </a:defRPr>
          </a:lvl7pPr>
          <a:lvl8pPr marL="3200400" indent="0">
            <a:defRPr sz="1100">
              <a:solidFill>
                <a:srgbClr val="000000"/>
              </a:solidFill>
              <a:latin typeface="Arial"/>
              <a:cs typeface="Arial"/>
            </a:defRPr>
          </a:lvl8pPr>
          <a:lvl9pPr marL="3657600" indent="0">
            <a:defRPr sz="1100">
              <a:solidFill>
                <a:srgbClr val="000000"/>
              </a:solidFill>
              <a:latin typeface="Arial"/>
              <a:cs typeface="Arial"/>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0.73396</cdr:x>
      <cdr:y>0.2054</cdr:y>
    </cdr:from>
    <cdr:to>
      <cdr:x>0.74692</cdr:x>
      <cdr:y>0.22427</cdr:y>
    </cdr:to>
    <cdr:sp macro="" textlink="">
      <cdr:nvSpPr>
        <cdr:cNvPr id="2" name="Rectangle 1">
          <a:extLst xmlns:a="http://schemas.openxmlformats.org/drawingml/2006/main">
            <a:ext uri="{FF2B5EF4-FFF2-40B4-BE49-F238E27FC236}">
              <a16:creationId xmlns:a16="http://schemas.microsoft.com/office/drawing/2014/main" id="{706F1412-0A80-074C-93EF-A0DCCBFFB3B7}"/>
            </a:ext>
          </a:extLst>
        </cdr:cNvPr>
        <cdr:cNvSpPr/>
      </cdr:nvSpPr>
      <cdr:spPr>
        <a:xfrm xmlns:a="http://schemas.openxmlformats.org/drawingml/2006/main">
          <a:off x="6375722" y="1293872"/>
          <a:ext cx="112611" cy="118867"/>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0.73253</cdr:x>
      <cdr:y>0.33951</cdr:y>
    </cdr:from>
    <cdr:to>
      <cdr:x>0.75125</cdr:x>
      <cdr:y>0.36235</cdr:y>
    </cdr:to>
    <cdr:sp macro="" textlink="">
      <cdr:nvSpPr>
        <cdr:cNvPr id="3" name="Triangle 2">
          <a:extLst xmlns:a="http://schemas.openxmlformats.org/drawingml/2006/main">
            <a:ext uri="{FF2B5EF4-FFF2-40B4-BE49-F238E27FC236}">
              <a16:creationId xmlns:a16="http://schemas.microsoft.com/office/drawing/2014/main" id="{3972014D-604F-D542-A01C-D79CC50183A0}"/>
            </a:ext>
          </a:extLst>
        </cdr:cNvPr>
        <cdr:cNvSpPr/>
      </cdr:nvSpPr>
      <cdr:spPr>
        <a:xfrm xmlns:a="http://schemas.openxmlformats.org/drawingml/2006/main">
          <a:off x="6363302" y="2138635"/>
          <a:ext cx="162660" cy="143892"/>
        </a:xfrm>
        <a:prstGeom xmlns:a="http://schemas.openxmlformats.org/drawingml/2006/main" prst="triangl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0.73326</cdr:x>
      <cdr:y>0.27596</cdr:y>
    </cdr:from>
    <cdr:to>
      <cdr:x>0.74982</cdr:x>
      <cdr:y>0.29781</cdr:y>
    </cdr:to>
    <cdr:sp macro="" textlink="">
      <cdr:nvSpPr>
        <cdr:cNvPr id="4" name="Oval 3">
          <a:extLst xmlns:a="http://schemas.openxmlformats.org/drawingml/2006/main">
            <a:ext uri="{FF2B5EF4-FFF2-40B4-BE49-F238E27FC236}">
              <a16:creationId xmlns:a16="http://schemas.microsoft.com/office/drawing/2014/main" id="{581B3000-2B41-D146-8FB0-AF5253CEAE59}"/>
            </a:ext>
          </a:extLst>
        </cdr:cNvPr>
        <cdr:cNvSpPr/>
      </cdr:nvSpPr>
      <cdr:spPr>
        <a:xfrm xmlns:a="http://schemas.openxmlformats.org/drawingml/2006/main">
          <a:off x="6369650" y="1738331"/>
          <a:ext cx="143891" cy="137635"/>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0.75885</cdr:x>
      <cdr:y>0.19071</cdr:y>
    </cdr:from>
    <cdr:to>
      <cdr:x>0.88746</cdr:x>
      <cdr:y>0.44143</cdr:y>
    </cdr:to>
    <cdr:sp macro="" textlink="">
      <cdr:nvSpPr>
        <cdr:cNvPr id="5" name="TextBox 4">
          <a:extLst xmlns:a="http://schemas.openxmlformats.org/drawingml/2006/main">
            <a:ext uri="{FF2B5EF4-FFF2-40B4-BE49-F238E27FC236}">
              <a16:creationId xmlns:a16="http://schemas.microsoft.com/office/drawing/2014/main" id="{B18DA0E0-7663-4B44-8FC6-7752BFAA9FC2}"/>
            </a:ext>
          </a:extLst>
        </cdr:cNvPr>
        <cdr:cNvSpPr txBox="1"/>
      </cdr:nvSpPr>
      <cdr:spPr>
        <a:xfrm xmlns:a="http://schemas.openxmlformats.org/drawingml/2006/main">
          <a:off x="6520307" y="1094482"/>
          <a:ext cx="1105094" cy="14388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Hand-Carried</a:t>
          </a:r>
        </a:p>
        <a:p xmlns:a="http://schemas.openxmlformats.org/drawingml/2006/main">
          <a:endParaRPr lang="en-US" sz="1400" dirty="0"/>
        </a:p>
        <a:p xmlns:a="http://schemas.openxmlformats.org/drawingml/2006/main">
          <a:r>
            <a:rPr lang="en-US" sz="1400" dirty="0"/>
            <a:t>Track-Type</a:t>
          </a:r>
        </a:p>
        <a:p xmlns:a="http://schemas.openxmlformats.org/drawingml/2006/main">
          <a:endParaRPr lang="en-US" sz="1400" dirty="0"/>
        </a:p>
        <a:p xmlns:a="http://schemas.openxmlformats.org/drawingml/2006/main">
          <a:r>
            <a:rPr lang="en-US" sz="1400" dirty="0"/>
            <a:t>Sleds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bwMode="auto">
          <a:xfrm>
            <a:off x="0" y="0"/>
            <a:ext cx="3170162" cy="47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482600" eaLnBrk="0" hangingPunct="0">
              <a:defRPr sz="1300"/>
            </a:lvl1pPr>
          </a:lstStyle>
          <a:p>
            <a:endParaRPr lang="en-US" altLang="en-US"/>
          </a:p>
        </p:txBody>
      </p:sp>
      <p:sp>
        <p:nvSpPr>
          <p:cNvPr id="164867" name="Rectangle 3"/>
          <p:cNvSpPr>
            <a:spLocks noGrp="1" noChangeArrowheads="1"/>
          </p:cNvSpPr>
          <p:nvPr>
            <p:ph type="dt" sz="quarter" idx="1"/>
          </p:nvPr>
        </p:nvSpPr>
        <p:spPr bwMode="auto">
          <a:xfrm>
            <a:off x="4143829" y="0"/>
            <a:ext cx="3170162" cy="47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482600" eaLnBrk="0" hangingPunct="0">
              <a:defRPr sz="1300"/>
            </a:lvl1pPr>
          </a:lstStyle>
          <a:p>
            <a:fld id="{CF96FEF9-A0FA-43A7-8592-D9D1DB3FD4A3}" type="datetimeFigureOut">
              <a:rPr lang="en-US" altLang="en-US"/>
              <a:pPr/>
              <a:t>6/12/2019</a:t>
            </a:fld>
            <a:endParaRPr lang="en-US" altLang="en-US"/>
          </a:p>
        </p:txBody>
      </p:sp>
      <p:sp>
        <p:nvSpPr>
          <p:cNvPr id="164868" name="Rectangle 4"/>
          <p:cNvSpPr>
            <a:spLocks noGrp="1" noChangeArrowheads="1"/>
          </p:cNvSpPr>
          <p:nvPr>
            <p:ph type="ftr" sz="quarter" idx="2"/>
          </p:nvPr>
        </p:nvSpPr>
        <p:spPr bwMode="auto">
          <a:xfrm>
            <a:off x="0" y="9119891"/>
            <a:ext cx="3170162" cy="47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482600" eaLnBrk="0" hangingPunct="0">
              <a:defRPr sz="1300"/>
            </a:lvl1pPr>
          </a:lstStyle>
          <a:p>
            <a:endParaRPr lang="en-US" altLang="en-US"/>
          </a:p>
        </p:txBody>
      </p:sp>
      <p:sp>
        <p:nvSpPr>
          <p:cNvPr id="164869" name="Rectangle 5"/>
          <p:cNvSpPr>
            <a:spLocks noGrp="1" noChangeArrowheads="1"/>
          </p:cNvSpPr>
          <p:nvPr>
            <p:ph type="sldNum" sz="quarter" idx="3"/>
          </p:nvPr>
        </p:nvSpPr>
        <p:spPr bwMode="auto">
          <a:xfrm>
            <a:off x="4143829" y="9119891"/>
            <a:ext cx="3170162" cy="47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482600" eaLnBrk="0" hangingPunct="0">
              <a:defRPr sz="1300"/>
            </a:lvl1pPr>
          </a:lstStyle>
          <a:p>
            <a:fld id="{2005ADC4-DDFD-44DE-8C88-8EC154AF39F0}" type="slidenum">
              <a:rPr lang="en-US" altLang="en-US"/>
              <a:pPr/>
              <a:t>‹#›</a:t>
            </a:fld>
            <a:endParaRPr lang="en-US" altLang="en-US"/>
          </a:p>
        </p:txBody>
      </p:sp>
    </p:spTree>
    <p:extLst>
      <p:ext uri="{BB962C8B-B14F-4D97-AF65-F5344CB8AC3E}">
        <p14:creationId xmlns:p14="http://schemas.microsoft.com/office/powerpoint/2010/main" val="2513018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162" cy="4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defTabSz="482600">
              <a:defRPr sz="1300">
                <a:latin typeface="Calibri" panose="020F0502020204030204" pitchFamily="34" charset="0"/>
              </a:defRPr>
            </a:lvl1pPr>
          </a:lstStyle>
          <a:p>
            <a:endParaRPr lang="en-US" altLang="en-US"/>
          </a:p>
        </p:txBody>
      </p:sp>
      <p:sp>
        <p:nvSpPr>
          <p:cNvPr id="3" name="Date Placeholder 2"/>
          <p:cNvSpPr>
            <a:spLocks noGrp="1"/>
          </p:cNvSpPr>
          <p:nvPr>
            <p:ph type="dt" idx="1"/>
          </p:nvPr>
        </p:nvSpPr>
        <p:spPr bwMode="auto">
          <a:xfrm>
            <a:off x="4143829" y="0"/>
            <a:ext cx="3170162" cy="4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algn="r" defTabSz="482600">
              <a:defRPr sz="1300">
                <a:latin typeface="Calibri" panose="020F0502020204030204" pitchFamily="34" charset="0"/>
              </a:defRPr>
            </a:lvl1pPr>
          </a:lstStyle>
          <a:p>
            <a:fld id="{CED87315-BB41-4BD3-9B01-0C4F3DD3EC29}" type="datetimeFigureOut">
              <a:rPr lang="en-US" altLang="en-US"/>
              <a:pPr/>
              <a:t>6/12/2019</a:t>
            </a:fld>
            <a:endParaRPr lang="en-US" alt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31763" y="4560988"/>
            <a:ext cx="5851676" cy="431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19891"/>
            <a:ext cx="3170162" cy="4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defTabSz="482600">
              <a:defRPr sz="1300">
                <a:latin typeface="Calibri" panose="020F0502020204030204" pitchFamily="34" charset="0"/>
              </a:defRPr>
            </a:lvl1pPr>
          </a:lstStyle>
          <a:p>
            <a:endParaRPr lang="en-US" altLang="en-US"/>
          </a:p>
        </p:txBody>
      </p:sp>
      <p:sp>
        <p:nvSpPr>
          <p:cNvPr id="7" name="Slide Number Placeholder 6"/>
          <p:cNvSpPr>
            <a:spLocks noGrp="1"/>
          </p:cNvSpPr>
          <p:nvPr>
            <p:ph type="sldNum" sz="quarter" idx="5"/>
          </p:nvPr>
        </p:nvSpPr>
        <p:spPr bwMode="auto">
          <a:xfrm>
            <a:off x="4143829" y="9119891"/>
            <a:ext cx="3170162" cy="4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algn="r" defTabSz="482600">
              <a:defRPr sz="1300">
                <a:latin typeface="Calibri" panose="020F0502020204030204" pitchFamily="34" charset="0"/>
              </a:defRPr>
            </a:lvl1pPr>
          </a:lstStyle>
          <a:p>
            <a:fld id="{DBB3F824-239C-4FA7-845A-7D4B172793F2}" type="slidenum">
              <a:rPr lang="en-US" altLang="en-US"/>
              <a:pPr/>
              <a:t>‹#›</a:t>
            </a:fld>
            <a:endParaRPr lang="en-US" altLang="en-US"/>
          </a:p>
        </p:txBody>
      </p:sp>
    </p:spTree>
    <p:extLst>
      <p:ext uri="{BB962C8B-B14F-4D97-AF65-F5344CB8AC3E}">
        <p14:creationId xmlns:p14="http://schemas.microsoft.com/office/powerpoint/2010/main" val="16391079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Rectangle 3"/>
          <p:cNvSpPr>
            <a:spLocks noGrp="1"/>
          </p:cNvSpPr>
          <p:nvPr>
            <p:ph type="body" idx="1"/>
          </p:nvPr>
        </p:nvSpPr>
        <p:spPr/>
        <p:txBody>
          <a:bodyPr/>
          <a:lstStyle/>
          <a:p>
            <a:r>
              <a:rPr lang="en-US" altLang="en-US"/>
              <a:t>Hand carried devices shown here- Clockwise from the top:  top view of manual carry, extended handle, basic stairchair, fabric seat</a:t>
            </a:r>
          </a:p>
        </p:txBody>
      </p:sp>
    </p:spTree>
    <p:extLst>
      <p:ext uri="{BB962C8B-B14F-4D97-AF65-F5344CB8AC3E}">
        <p14:creationId xmlns:p14="http://schemas.microsoft.com/office/powerpoint/2010/main" val="211501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Rectangle 3"/>
          <p:cNvSpPr>
            <a:spLocks noGrp="1"/>
          </p:cNvSpPr>
          <p:nvPr>
            <p:ph type="body" idx="1"/>
          </p:nvPr>
        </p:nvSpPr>
        <p:spPr/>
        <p:txBody>
          <a:bodyPr/>
          <a:lstStyle/>
          <a:p>
            <a:r>
              <a:rPr lang="en-US" altLang="en-US"/>
              <a:t>All track type devices had descent speeds consistent with pedestrian egress speeds.  Within this group, the 2-wheel device was significantly faster than the others. </a:t>
            </a:r>
          </a:p>
        </p:txBody>
      </p:sp>
    </p:spTree>
    <p:extLst>
      <p:ext uri="{BB962C8B-B14F-4D97-AF65-F5344CB8AC3E}">
        <p14:creationId xmlns:p14="http://schemas.microsoft.com/office/powerpoint/2010/main" val="250957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Rectangle 3"/>
          <p:cNvSpPr>
            <a:spLocks noGrp="1"/>
          </p:cNvSpPr>
          <p:nvPr>
            <p:ph type="body" idx="1"/>
          </p:nvPr>
        </p:nvSpPr>
        <p:spPr/>
        <p:txBody>
          <a:bodyPr lIns="91440" tIns="45720" rIns="91440" bIns="45720"/>
          <a:lstStyle/>
          <a:p>
            <a:r>
              <a:rPr lang="en-US" altLang="en-US"/>
              <a:t>Rolll-up, corrugated, and fabric mat  FASTER than the two one person devices and the inflatable.   All are slower than normal pedestrian speeds</a:t>
            </a:r>
          </a:p>
        </p:txBody>
      </p:sp>
    </p:spTree>
    <p:extLst>
      <p:ext uri="{BB962C8B-B14F-4D97-AF65-F5344CB8AC3E}">
        <p14:creationId xmlns:p14="http://schemas.microsoft.com/office/powerpoint/2010/main" val="49269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Rectangle 3"/>
          <p:cNvSpPr>
            <a:spLocks noGrp="1"/>
          </p:cNvSpPr>
          <p:nvPr>
            <p:ph type="body" idx="1"/>
          </p:nvPr>
        </p:nvSpPr>
        <p:spPr/>
        <p:txBody>
          <a:bodyPr/>
          <a:lstStyle/>
          <a:p>
            <a:r>
              <a:rPr lang="en-US" altLang="en-US"/>
              <a:t>Manual carries showed highest heart rate values.   Extended handle had lowest physiologic demands.</a:t>
            </a:r>
          </a:p>
        </p:txBody>
      </p:sp>
    </p:spTree>
    <p:extLst>
      <p:ext uri="{BB962C8B-B14F-4D97-AF65-F5344CB8AC3E}">
        <p14:creationId xmlns:p14="http://schemas.microsoft.com/office/powerpoint/2010/main" val="150347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Rectangle 3"/>
          <p:cNvSpPr>
            <a:spLocks noGrp="1"/>
          </p:cNvSpPr>
          <p:nvPr>
            <p:ph type="body" idx="1"/>
          </p:nvPr>
        </p:nvSpPr>
        <p:spPr/>
        <p:txBody>
          <a:bodyPr/>
          <a:lstStyle/>
          <a:p>
            <a:r>
              <a:rPr lang="en-US" altLang="en-US"/>
              <a:t>For the track type devices the physiologic demands were lowest for the “standard” chair.  Note that these descents are conducted by a single evacuator.</a:t>
            </a:r>
          </a:p>
        </p:txBody>
      </p:sp>
    </p:spTree>
    <p:extLst>
      <p:ext uri="{BB962C8B-B14F-4D97-AF65-F5344CB8AC3E}">
        <p14:creationId xmlns:p14="http://schemas.microsoft.com/office/powerpoint/2010/main" val="264111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Rectangle 3"/>
          <p:cNvSpPr>
            <a:spLocks noGrp="1"/>
          </p:cNvSpPr>
          <p:nvPr>
            <p:ph type="body" idx="1"/>
          </p:nvPr>
        </p:nvSpPr>
        <p:spPr/>
        <p:txBody>
          <a:bodyPr/>
          <a:lstStyle/>
          <a:p>
            <a:r>
              <a:rPr lang="en-US" altLang="en-US"/>
              <a:t>Heart rate data for the sled-type devices and the position of the evacuator (leader vs. follower) during the evacuation.  Limited differences exist across the devices.</a:t>
            </a:r>
          </a:p>
        </p:txBody>
      </p:sp>
    </p:spTree>
    <p:extLst>
      <p:ext uri="{BB962C8B-B14F-4D97-AF65-F5344CB8AC3E}">
        <p14:creationId xmlns:p14="http://schemas.microsoft.com/office/powerpoint/2010/main" val="3368793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Rectangle 3"/>
          <p:cNvSpPr>
            <a:spLocks noGrp="1"/>
          </p:cNvSpPr>
          <p:nvPr>
            <p:ph type="body" idx="1"/>
          </p:nvPr>
        </p:nvSpPr>
        <p:spPr/>
        <p:txBody>
          <a:bodyPr/>
          <a:lstStyle/>
          <a:p>
            <a:r>
              <a:rPr lang="en-US" altLang="en-US" dirty="0"/>
              <a:t>When using hand-carried devices the Erector Spinae back muscles show the highest activation levels across the sampled muscles.   The product of the activation level and the duration of the evacuation shows the lowest activation for the extended handle stair chair.   This is largely due to the quick descents.</a:t>
            </a:r>
          </a:p>
        </p:txBody>
      </p:sp>
    </p:spTree>
    <p:extLst>
      <p:ext uri="{BB962C8B-B14F-4D97-AF65-F5344CB8AC3E}">
        <p14:creationId xmlns:p14="http://schemas.microsoft.com/office/powerpoint/2010/main" val="239718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Rectangle 3"/>
          <p:cNvSpPr>
            <a:spLocks noGrp="1"/>
          </p:cNvSpPr>
          <p:nvPr>
            <p:ph type="body" idx="1"/>
          </p:nvPr>
        </p:nvSpPr>
        <p:spPr/>
        <p:txBody>
          <a:bodyPr/>
          <a:lstStyle/>
          <a:p>
            <a:r>
              <a:rPr lang="en-US" altLang="en-US" dirty="0"/>
              <a:t>Erector Spinae muscle use with the track-type devices is minimized with the standard and long track devices.   The Latissimus </a:t>
            </a:r>
            <a:r>
              <a:rPr lang="en-US" altLang="en-US" dirty="0" err="1"/>
              <a:t>Dorsi</a:t>
            </a:r>
            <a:r>
              <a:rPr lang="en-US" altLang="en-US" dirty="0"/>
              <a:t> muscle, which is a muscle used in pulling tasks, is least with the long track device on account of its braking system.   The narrow device tended to roll easily down the stairs so the participants tended to pull back more which resulted in larger Latissimus </a:t>
            </a:r>
            <a:r>
              <a:rPr lang="en-US" altLang="en-US" dirty="0" err="1"/>
              <a:t>Dorsi</a:t>
            </a:r>
            <a:r>
              <a:rPr lang="en-US" altLang="en-US" dirty="0"/>
              <a:t> activation.</a:t>
            </a:r>
          </a:p>
        </p:txBody>
      </p:sp>
    </p:spTree>
    <p:extLst>
      <p:ext uri="{BB962C8B-B14F-4D97-AF65-F5344CB8AC3E}">
        <p14:creationId xmlns:p14="http://schemas.microsoft.com/office/powerpoint/2010/main" val="2421655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Rectangle 3"/>
          <p:cNvSpPr>
            <a:spLocks noGrp="1"/>
          </p:cNvSpPr>
          <p:nvPr>
            <p:ph type="body" idx="1"/>
          </p:nvPr>
        </p:nvSpPr>
        <p:spPr/>
        <p:txBody>
          <a:bodyPr/>
          <a:lstStyle/>
          <a:p>
            <a:r>
              <a:rPr lang="en-US" altLang="en-US"/>
              <a:t>This chart shows where the Latissimus Dorsi muscle is located. </a:t>
            </a:r>
          </a:p>
        </p:txBody>
      </p:sp>
    </p:spTree>
    <p:extLst>
      <p:ext uri="{BB962C8B-B14F-4D97-AF65-F5344CB8AC3E}">
        <p14:creationId xmlns:p14="http://schemas.microsoft.com/office/powerpoint/2010/main" val="15879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Rectangle 3"/>
          <p:cNvSpPr>
            <a:spLocks noGrp="1"/>
          </p:cNvSpPr>
          <p:nvPr>
            <p:ph type="body" idx="1"/>
          </p:nvPr>
        </p:nvSpPr>
        <p:spPr/>
        <p:txBody>
          <a:bodyPr/>
          <a:lstStyle/>
          <a:p>
            <a:r>
              <a:rPr lang="en-US" altLang="en-US"/>
              <a:t>On the landing, there were large differences in the use of the shoulder (deltoid) muscles and arm muscles (biceps).   The standard and narrow SDDs had lowest shoulder muscle use.   The long track device had high shoulder muscle use as the device had to be pushed off the bottom step.   The Rear facing had to be lifted and tilted, therein using the shoulders.  The rear facing and the 2-wheel devices had significantly higher bicep use since the arms were supporting some of the occupant’s weight during the landings. </a:t>
            </a:r>
          </a:p>
        </p:txBody>
      </p:sp>
    </p:spTree>
    <p:extLst>
      <p:ext uri="{BB962C8B-B14F-4D97-AF65-F5344CB8AC3E}">
        <p14:creationId xmlns:p14="http://schemas.microsoft.com/office/powerpoint/2010/main" val="385277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Rectangle 3"/>
          <p:cNvSpPr>
            <a:spLocks noGrp="1"/>
          </p:cNvSpPr>
          <p:nvPr>
            <p:ph type="body" idx="1"/>
          </p:nvPr>
        </p:nvSpPr>
        <p:spPr/>
        <p:txBody>
          <a:bodyPr/>
          <a:lstStyle/>
          <a:p>
            <a:r>
              <a:rPr lang="en-US" altLang="en-US"/>
              <a:t>Left side pictures: Deltoid being used to push long-track SDD off bottom stair</a:t>
            </a:r>
          </a:p>
          <a:p>
            <a:r>
              <a:rPr lang="en-US" altLang="en-US"/>
              <a:t>Right side pictures: Bicep being used with 2-wheel SDD and Rear-facing SDD- which also used the deltoid.</a:t>
            </a:r>
          </a:p>
        </p:txBody>
      </p:sp>
    </p:spTree>
    <p:extLst>
      <p:ext uri="{BB962C8B-B14F-4D97-AF65-F5344CB8AC3E}">
        <p14:creationId xmlns:p14="http://schemas.microsoft.com/office/powerpoint/2010/main" val="413935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Rectangle 3"/>
          <p:cNvSpPr>
            <a:spLocks noGrp="1"/>
          </p:cNvSpPr>
          <p:nvPr>
            <p:ph type="body" idx="1"/>
          </p:nvPr>
        </p:nvSpPr>
        <p:spPr/>
        <p:txBody>
          <a:bodyPr/>
          <a:lstStyle/>
          <a:p>
            <a:r>
              <a:rPr lang="en-US" altLang="en-US"/>
              <a:t>Pictures showing use of the hand-carried devices and the manual carry</a:t>
            </a:r>
          </a:p>
        </p:txBody>
      </p:sp>
    </p:spTree>
    <p:extLst>
      <p:ext uri="{BB962C8B-B14F-4D97-AF65-F5344CB8AC3E}">
        <p14:creationId xmlns:p14="http://schemas.microsoft.com/office/powerpoint/2010/main" val="115125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Rectangle 3"/>
          <p:cNvSpPr>
            <a:spLocks noGrp="1"/>
          </p:cNvSpPr>
          <p:nvPr>
            <p:ph type="body" idx="1"/>
          </p:nvPr>
        </p:nvSpPr>
        <p:spPr/>
        <p:txBody>
          <a:bodyPr lIns="91440" tIns="45720" rIns="91440" bIns="45720"/>
          <a:lstStyle/>
          <a:p>
            <a:r>
              <a:rPr lang="en-US" altLang="en-US"/>
              <a:t>Average EMG signal for the Sled type devices -   Lowest for the fabric mat in the follower position.  The rest were generally similar.</a:t>
            </a:r>
          </a:p>
        </p:txBody>
      </p:sp>
    </p:spTree>
    <p:extLst>
      <p:ext uri="{BB962C8B-B14F-4D97-AF65-F5344CB8AC3E}">
        <p14:creationId xmlns:p14="http://schemas.microsoft.com/office/powerpoint/2010/main" val="301672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Rectangle 3"/>
          <p:cNvSpPr>
            <a:spLocks noGrp="1"/>
          </p:cNvSpPr>
          <p:nvPr>
            <p:ph type="body" idx="1"/>
          </p:nvPr>
        </p:nvSpPr>
        <p:spPr/>
        <p:txBody>
          <a:bodyPr lIns="91440" tIns="45720" rIns="91440" bIns="45720"/>
          <a:lstStyle/>
          <a:p>
            <a:r>
              <a:rPr lang="en-US" altLang="en-US"/>
              <a:t>With sled-type SDDs, much of the hard work was on the landing.  Note that the 5 smallest bars are for the follower who could only do a limited amount versus the leader (front position) which had the larger bars.</a:t>
            </a:r>
          </a:p>
          <a:p>
            <a:r>
              <a:rPr lang="en-US" altLang="en-US"/>
              <a:t>Among the leader positions, the Hardshell (1 person-behind) and the roll-up tended to be best.  Highest was the fabric mat.</a:t>
            </a:r>
          </a:p>
        </p:txBody>
      </p:sp>
    </p:spTree>
    <p:extLst>
      <p:ext uri="{BB962C8B-B14F-4D97-AF65-F5344CB8AC3E}">
        <p14:creationId xmlns:p14="http://schemas.microsoft.com/office/powerpoint/2010/main" val="270237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p:cNvSpPr>
            <a:spLocks noGrp="1"/>
          </p:cNvSpPr>
          <p:nvPr>
            <p:ph type="body" idx="1"/>
          </p:nvPr>
        </p:nvSpPr>
        <p:spPr/>
        <p:txBody>
          <a:bodyPr lIns="91440" tIns="45720" rIns="91440" bIns="45720"/>
          <a:lstStyle/>
          <a:p>
            <a:r>
              <a:rPr lang="en-US" altLang="en-US"/>
              <a:t>With Sled-type SDDs there is a fair amount of Bicep use on the landing – general trend  - less by the leaders and more by the followers. </a:t>
            </a:r>
          </a:p>
        </p:txBody>
      </p:sp>
    </p:spTree>
    <p:extLst>
      <p:ext uri="{BB962C8B-B14F-4D97-AF65-F5344CB8AC3E}">
        <p14:creationId xmlns:p14="http://schemas.microsoft.com/office/powerpoint/2010/main" val="123222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Living conference room with devices available for viewing.</a:t>
            </a:r>
          </a:p>
        </p:txBody>
      </p:sp>
      <p:sp>
        <p:nvSpPr>
          <p:cNvPr id="4" name="Slide Number Placeholder 3"/>
          <p:cNvSpPr>
            <a:spLocks noGrp="1"/>
          </p:cNvSpPr>
          <p:nvPr>
            <p:ph type="sldNum" sz="quarter" idx="10"/>
          </p:nvPr>
        </p:nvSpPr>
        <p:spPr/>
        <p:txBody>
          <a:bodyPr/>
          <a:lstStyle/>
          <a:p>
            <a:fld id="{B3F6FD25-C474-B140-B899-CEB71DB18A1C}" type="slidenum">
              <a:rPr lang="en-US" smtClean="0"/>
              <a:t>50</a:t>
            </a:fld>
            <a:endParaRPr lang="en-US" dirty="0"/>
          </a:p>
        </p:txBody>
      </p:sp>
    </p:spTree>
    <p:extLst>
      <p:ext uri="{BB962C8B-B14F-4D97-AF65-F5344CB8AC3E}">
        <p14:creationId xmlns:p14="http://schemas.microsoft.com/office/powerpoint/2010/main" val="3326512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a:t>
            </a:r>
            <a:r>
              <a:rPr lang="en-US" baseline="0" dirty="0"/>
              <a:t> being interviewed by research team member.</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54</a:t>
            </a:fld>
            <a:endParaRPr lang="en-US" dirty="0"/>
          </a:p>
        </p:txBody>
      </p:sp>
    </p:spTree>
    <p:extLst>
      <p:ext uri="{BB962C8B-B14F-4D97-AF65-F5344CB8AC3E}">
        <p14:creationId xmlns:p14="http://schemas.microsoft.com/office/powerpoint/2010/main" val="209984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a:t>
            </a:r>
            <a:r>
              <a:rPr lang="en-US" baseline="0" dirty="0"/>
              <a:t> being interviewed by research team member.</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55</a:t>
            </a:fld>
            <a:endParaRPr lang="en-US" dirty="0"/>
          </a:p>
        </p:txBody>
      </p:sp>
    </p:spTree>
    <p:extLst>
      <p:ext uri="{BB962C8B-B14F-4D97-AF65-F5344CB8AC3E}">
        <p14:creationId xmlns:p14="http://schemas.microsoft.com/office/powerpoint/2010/main" val="4190526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Mannequin</a:t>
            </a:r>
            <a:r>
              <a:rPr lang="en-US" baseline="0" dirty="0"/>
              <a:t> being transported by Fabric Seat.</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56</a:t>
            </a:fld>
            <a:endParaRPr lang="en-US" dirty="0"/>
          </a:p>
        </p:txBody>
      </p:sp>
    </p:spTree>
    <p:extLst>
      <p:ext uri="{BB962C8B-B14F-4D97-AF65-F5344CB8AC3E}">
        <p14:creationId xmlns:p14="http://schemas.microsoft.com/office/powerpoint/2010/main" val="2338405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right, mannequin</a:t>
            </a:r>
            <a:r>
              <a:rPr lang="en-US" baseline="0" dirty="0"/>
              <a:t> being transported via Fabric Seat.  Bottom right, mannequin being transported by Extended Handle.</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57</a:t>
            </a:fld>
            <a:endParaRPr lang="en-US" dirty="0"/>
          </a:p>
        </p:txBody>
      </p:sp>
    </p:spTree>
    <p:extLst>
      <p:ext uri="{BB962C8B-B14F-4D97-AF65-F5344CB8AC3E}">
        <p14:creationId xmlns:p14="http://schemas.microsoft.com/office/powerpoint/2010/main" val="2307126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r>
              <a:rPr lang="en-US" baseline="0" dirty="0"/>
              <a:t> right, mannequin being transported via Hardshell.  Bottom right, mannequin being transported via Inflatable.</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58</a:t>
            </a:fld>
            <a:endParaRPr lang="en-US" dirty="0"/>
          </a:p>
        </p:txBody>
      </p:sp>
    </p:spTree>
    <p:extLst>
      <p:ext uri="{BB962C8B-B14F-4D97-AF65-F5344CB8AC3E}">
        <p14:creationId xmlns:p14="http://schemas.microsoft.com/office/powerpoint/2010/main" val="217298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Track-type,</a:t>
            </a:r>
            <a:r>
              <a:rPr lang="en-US" baseline="0" dirty="0"/>
              <a:t> standard evacuation chair.</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59</a:t>
            </a:fld>
            <a:endParaRPr lang="en-US" dirty="0"/>
          </a:p>
        </p:txBody>
      </p:sp>
    </p:spTree>
    <p:extLst>
      <p:ext uri="{BB962C8B-B14F-4D97-AF65-F5344CB8AC3E}">
        <p14:creationId xmlns:p14="http://schemas.microsoft.com/office/powerpoint/2010/main" val="194824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Rectangle 3"/>
          <p:cNvSpPr>
            <a:spLocks noGrp="1"/>
          </p:cNvSpPr>
          <p:nvPr>
            <p:ph type="body" idx="1"/>
          </p:nvPr>
        </p:nvSpPr>
        <p:spPr/>
        <p:txBody>
          <a:bodyPr/>
          <a:lstStyle/>
          <a:p>
            <a:r>
              <a:rPr lang="en-US" altLang="en-US"/>
              <a:t>5 Track-type devices were used to represent a variety of track type devices on the market. For the selected devices, the product names are in parentheses – we refer to the device by these generic names.</a:t>
            </a:r>
          </a:p>
        </p:txBody>
      </p:sp>
    </p:spTree>
    <p:extLst>
      <p:ext uri="{BB962C8B-B14F-4D97-AF65-F5344CB8AC3E}">
        <p14:creationId xmlns:p14="http://schemas.microsoft.com/office/powerpoint/2010/main" val="4217419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a:t>
            </a:r>
            <a:r>
              <a:rPr lang="en-US" baseline="0" dirty="0"/>
              <a:t> Living stairway with middle landing.</a:t>
            </a:r>
            <a:endParaRPr lang="en-US" dirty="0"/>
          </a:p>
        </p:txBody>
      </p:sp>
      <p:sp>
        <p:nvSpPr>
          <p:cNvPr id="4" name="Slide Number Placeholder 3"/>
          <p:cNvSpPr>
            <a:spLocks noGrp="1"/>
          </p:cNvSpPr>
          <p:nvPr>
            <p:ph type="sldNum" sz="quarter" idx="10"/>
          </p:nvPr>
        </p:nvSpPr>
        <p:spPr/>
        <p:txBody>
          <a:bodyPr/>
          <a:lstStyle/>
          <a:p>
            <a:fld id="{B3F6FD25-C474-B140-B899-CEB71DB18A1C}" type="slidenum">
              <a:rPr lang="en-US" smtClean="0"/>
              <a:t>60</a:t>
            </a:fld>
            <a:endParaRPr lang="en-US" dirty="0"/>
          </a:p>
        </p:txBody>
      </p:sp>
    </p:spTree>
    <p:extLst>
      <p:ext uri="{BB962C8B-B14F-4D97-AF65-F5344CB8AC3E}">
        <p14:creationId xmlns:p14="http://schemas.microsoft.com/office/powerpoint/2010/main" val="232437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Rectangle 3"/>
          <p:cNvSpPr>
            <a:spLocks noGrp="1"/>
          </p:cNvSpPr>
          <p:nvPr>
            <p:ph type="body" idx="1"/>
          </p:nvPr>
        </p:nvSpPr>
        <p:spPr/>
        <p:txBody>
          <a:bodyPr/>
          <a:lstStyle/>
          <a:p>
            <a:r>
              <a:rPr lang="en-US" altLang="en-US"/>
              <a:t>6 sled-type devices were used – each representing different design features. Actual product names are provided in parentheses. </a:t>
            </a:r>
          </a:p>
        </p:txBody>
      </p:sp>
    </p:spTree>
    <p:extLst>
      <p:ext uri="{BB962C8B-B14F-4D97-AF65-F5344CB8AC3E}">
        <p14:creationId xmlns:p14="http://schemas.microsoft.com/office/powerpoint/2010/main" val="277208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3"/>
          <p:cNvSpPr>
            <a:spLocks noGrp="1"/>
          </p:cNvSpPr>
          <p:nvPr>
            <p:ph type="body" idx="1"/>
          </p:nvPr>
        </p:nvSpPr>
        <p:spPr/>
        <p:txBody>
          <a:bodyPr lIns="91440" tIns="45720" rIns="91440" bIns="45720"/>
          <a:lstStyle/>
          <a:p>
            <a:r>
              <a:rPr lang="en-US" altLang="en-US"/>
              <a:t>Context – Photos from news sites</a:t>
            </a:r>
          </a:p>
        </p:txBody>
      </p:sp>
    </p:spTree>
    <p:extLst>
      <p:ext uri="{BB962C8B-B14F-4D97-AF65-F5344CB8AC3E}">
        <p14:creationId xmlns:p14="http://schemas.microsoft.com/office/powerpoint/2010/main" val="49172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Rectangle 3"/>
          <p:cNvSpPr>
            <a:spLocks noGrp="1"/>
          </p:cNvSpPr>
          <p:nvPr>
            <p:ph type="body" idx="1"/>
          </p:nvPr>
        </p:nvSpPr>
        <p:spPr/>
        <p:txBody>
          <a:bodyPr lIns="91440" tIns="45720" rIns="91440" bIns="45720"/>
          <a:lstStyle/>
          <a:p>
            <a:r>
              <a:rPr lang="en-US" altLang="en-US"/>
              <a:t>Staircase width controlled with tape lines – not an issue given there were no obstructions on the stairs</a:t>
            </a:r>
          </a:p>
        </p:txBody>
      </p:sp>
    </p:spTree>
    <p:extLst>
      <p:ext uri="{BB962C8B-B14F-4D97-AF65-F5344CB8AC3E}">
        <p14:creationId xmlns:p14="http://schemas.microsoft.com/office/powerpoint/2010/main" val="163349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Rectangle 3"/>
          <p:cNvSpPr>
            <a:spLocks noGrp="1"/>
          </p:cNvSpPr>
          <p:nvPr>
            <p:ph type="body" idx="1"/>
          </p:nvPr>
        </p:nvSpPr>
        <p:spPr/>
        <p:txBody>
          <a:bodyPr lIns="91440" tIns="45720" rIns="91440" bIns="45720"/>
          <a:lstStyle/>
          <a:p>
            <a:r>
              <a:rPr lang="en-US" altLang="en-US"/>
              <a:t>Landing width adjustment controlled with movable panels– this did which devices could be used.</a:t>
            </a:r>
          </a:p>
        </p:txBody>
      </p:sp>
    </p:spTree>
    <p:extLst>
      <p:ext uri="{BB962C8B-B14F-4D97-AF65-F5344CB8AC3E}">
        <p14:creationId xmlns:p14="http://schemas.microsoft.com/office/powerpoint/2010/main" val="324017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Rectangle 3"/>
          <p:cNvSpPr>
            <a:spLocks noGrp="1"/>
          </p:cNvSpPr>
          <p:nvPr>
            <p:ph type="body" idx="1"/>
          </p:nvPr>
        </p:nvSpPr>
        <p:spPr/>
        <p:txBody>
          <a:bodyPr/>
          <a:lstStyle/>
          <a:p>
            <a:r>
              <a:rPr lang="en-US" altLang="en-US"/>
              <a:t>Descent speeds were significantly faster on 52-inch wide stairs</a:t>
            </a:r>
          </a:p>
        </p:txBody>
      </p:sp>
    </p:spTree>
    <p:extLst>
      <p:ext uri="{BB962C8B-B14F-4D97-AF65-F5344CB8AC3E}">
        <p14:creationId xmlns:p14="http://schemas.microsoft.com/office/powerpoint/2010/main" val="351234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Rectangle 3"/>
          <p:cNvSpPr>
            <a:spLocks noGrp="1"/>
          </p:cNvSpPr>
          <p:nvPr>
            <p:ph type="body" idx="1"/>
          </p:nvPr>
        </p:nvSpPr>
        <p:spPr/>
        <p:txBody>
          <a:bodyPr/>
          <a:lstStyle/>
          <a:p>
            <a:r>
              <a:rPr lang="en-US" altLang="en-US"/>
              <a:t>Extended handle stairchair resulted in significantly faster descents and the only hand-carried device that could be used at a speed consistent with pedestrian egress rates.</a:t>
            </a:r>
          </a:p>
        </p:txBody>
      </p:sp>
    </p:spTree>
    <p:extLst>
      <p:ext uri="{BB962C8B-B14F-4D97-AF65-F5344CB8AC3E}">
        <p14:creationId xmlns:p14="http://schemas.microsoft.com/office/powerpoint/2010/main" val="29763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5F9AE4A-4FFE-4E31-B7F2-8462F1E9D965}" type="datetime1">
              <a:rPr lang="en-US"/>
              <a:pPr>
                <a:defRPr/>
              </a:pPr>
              <a:t>6/12/2019</a:t>
            </a:fld>
            <a:endParaRPr 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0147CB4-CB7A-4D20-83CF-5746C53ECA6B}" type="slidenum">
              <a:rPr lang="en-US" altLang="en-US"/>
              <a:pPr/>
              <a:t>‹#›</a:t>
            </a:fld>
            <a:endParaRPr lang="en-US" altLang="en-US"/>
          </a:p>
        </p:txBody>
      </p:sp>
    </p:spTree>
    <p:extLst>
      <p:ext uri="{BB962C8B-B14F-4D97-AF65-F5344CB8AC3E}">
        <p14:creationId xmlns:p14="http://schemas.microsoft.com/office/powerpoint/2010/main" val="30829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FCA205-866D-4D8F-8043-E5D4286696AB}" type="datetime1">
              <a:rPr lang="en-US"/>
              <a:pPr>
                <a:defRPr/>
              </a:pPr>
              <a:t>6/12/2019</a:t>
            </a:fld>
            <a:endParaRPr 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933445A-62F2-466F-AB16-1E9567C8007C}" type="slidenum">
              <a:rPr lang="en-US" altLang="en-US"/>
              <a:pPr/>
              <a:t>‹#›</a:t>
            </a:fld>
            <a:endParaRPr lang="en-US" altLang="en-US"/>
          </a:p>
        </p:txBody>
      </p:sp>
    </p:spTree>
    <p:extLst>
      <p:ext uri="{BB962C8B-B14F-4D97-AF65-F5344CB8AC3E}">
        <p14:creationId xmlns:p14="http://schemas.microsoft.com/office/powerpoint/2010/main" val="294956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BF52EF-0027-40D5-9906-B11130BD11EB}" type="datetime1">
              <a:rPr lang="en-US"/>
              <a:pPr>
                <a:defRPr/>
              </a:pPr>
              <a:t>6/12/2019</a:t>
            </a:fld>
            <a:endParaRPr 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440D0A-51F1-45B8-8FDF-8D2F5C837EF2}" type="slidenum">
              <a:rPr lang="en-US" altLang="en-US"/>
              <a:pPr/>
              <a:t>‹#›</a:t>
            </a:fld>
            <a:endParaRPr lang="en-US" altLang="en-US"/>
          </a:p>
        </p:txBody>
      </p:sp>
    </p:spTree>
    <p:extLst>
      <p:ext uri="{BB962C8B-B14F-4D97-AF65-F5344CB8AC3E}">
        <p14:creationId xmlns:p14="http://schemas.microsoft.com/office/powerpoint/2010/main" val="117363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B12A79-F148-4E3D-8860-B5E53C584408}" type="datetime1">
              <a:rPr lang="en-US"/>
              <a:pPr>
                <a:defRPr/>
              </a:pPr>
              <a:t>6/12/2019</a:t>
            </a:fld>
            <a:endParaRPr 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6E3C05-FBB7-4876-882C-FAD491622920}" type="slidenum">
              <a:rPr lang="en-US" altLang="en-US"/>
              <a:pPr/>
              <a:t>‹#›</a:t>
            </a:fld>
            <a:endParaRPr lang="en-US" altLang="en-US"/>
          </a:p>
        </p:txBody>
      </p:sp>
    </p:spTree>
    <p:extLst>
      <p:ext uri="{BB962C8B-B14F-4D97-AF65-F5344CB8AC3E}">
        <p14:creationId xmlns:p14="http://schemas.microsoft.com/office/powerpoint/2010/main" val="297321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DCF06B-A35C-4EAE-8EA2-E8C70527C327}" type="datetime1">
              <a:rPr lang="en-US"/>
              <a:pPr>
                <a:defRPr/>
              </a:pPr>
              <a:t>6/12/2019</a:t>
            </a:fld>
            <a:endParaRPr 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FD68310-FA45-4A84-82D9-9D307448F0D6}" type="slidenum">
              <a:rPr lang="en-US" altLang="en-US"/>
              <a:pPr/>
              <a:t>‹#›</a:t>
            </a:fld>
            <a:endParaRPr lang="en-US" altLang="en-US"/>
          </a:p>
        </p:txBody>
      </p:sp>
    </p:spTree>
    <p:extLst>
      <p:ext uri="{BB962C8B-B14F-4D97-AF65-F5344CB8AC3E}">
        <p14:creationId xmlns:p14="http://schemas.microsoft.com/office/powerpoint/2010/main" val="393765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57D75F0-C856-4BAC-AC89-6807E3D6EADE}" type="datetime1">
              <a:rPr lang="en-US"/>
              <a:pPr>
                <a:defRPr/>
              </a:pPr>
              <a:t>6/12/2019</a:t>
            </a:fld>
            <a:endParaRPr 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7C494CAF-2892-4706-AB55-56041A4AE47E}" type="slidenum">
              <a:rPr lang="en-US" altLang="en-US"/>
              <a:pPr/>
              <a:t>‹#›</a:t>
            </a:fld>
            <a:endParaRPr lang="en-US" altLang="en-US"/>
          </a:p>
        </p:txBody>
      </p:sp>
    </p:spTree>
    <p:extLst>
      <p:ext uri="{BB962C8B-B14F-4D97-AF65-F5344CB8AC3E}">
        <p14:creationId xmlns:p14="http://schemas.microsoft.com/office/powerpoint/2010/main" val="149897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F769F4-6780-4658-A698-F51CBD50C156}" type="datetime1">
              <a:rPr lang="en-US"/>
              <a:pPr>
                <a:defRPr/>
              </a:pPr>
              <a:t>6/12/2019</a:t>
            </a:fld>
            <a:endParaRPr 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F8DA23B7-2A7C-4293-8854-4D1177B3A81D}" type="slidenum">
              <a:rPr lang="en-US" altLang="en-US"/>
              <a:pPr/>
              <a:t>‹#›</a:t>
            </a:fld>
            <a:endParaRPr lang="en-US" altLang="en-US"/>
          </a:p>
        </p:txBody>
      </p:sp>
    </p:spTree>
    <p:extLst>
      <p:ext uri="{BB962C8B-B14F-4D97-AF65-F5344CB8AC3E}">
        <p14:creationId xmlns:p14="http://schemas.microsoft.com/office/powerpoint/2010/main" val="16715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022206-9011-4CD6-B76B-184EA31FF573}" type="datetime1">
              <a:rPr lang="en-US"/>
              <a:pPr>
                <a:defRPr/>
              </a:pPr>
              <a:t>6/12/2019</a:t>
            </a:fld>
            <a:endParaRPr 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322F00E6-A77A-49F7-A041-6A89C481560F}" type="slidenum">
              <a:rPr lang="en-US" altLang="en-US"/>
              <a:pPr/>
              <a:t>‹#›</a:t>
            </a:fld>
            <a:endParaRPr lang="en-US" altLang="en-US"/>
          </a:p>
        </p:txBody>
      </p:sp>
    </p:spTree>
    <p:extLst>
      <p:ext uri="{BB962C8B-B14F-4D97-AF65-F5344CB8AC3E}">
        <p14:creationId xmlns:p14="http://schemas.microsoft.com/office/powerpoint/2010/main" val="366157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7AD3A9-27A3-46A2-8747-35F151E3C3CC}" type="datetime1">
              <a:rPr lang="en-US"/>
              <a:pPr>
                <a:defRPr/>
              </a:pPr>
              <a:t>6/12/2019</a:t>
            </a:fld>
            <a:endParaRPr 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62E79762-7F90-452F-BCA6-A5A517888B3E}" type="slidenum">
              <a:rPr lang="en-US" altLang="en-US"/>
              <a:pPr/>
              <a:t>‹#›</a:t>
            </a:fld>
            <a:endParaRPr lang="en-US" altLang="en-US"/>
          </a:p>
        </p:txBody>
      </p:sp>
    </p:spTree>
    <p:extLst>
      <p:ext uri="{BB962C8B-B14F-4D97-AF65-F5344CB8AC3E}">
        <p14:creationId xmlns:p14="http://schemas.microsoft.com/office/powerpoint/2010/main" val="113150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DB08BC-05A3-4876-9CC1-3323DAF3C977}" type="datetime1">
              <a:rPr lang="en-US"/>
              <a:pPr>
                <a:defRPr/>
              </a:pPr>
              <a:t>6/12/2019</a:t>
            </a:fld>
            <a:endParaRPr 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DB606BD-EF0F-4344-B07C-085147EAC70C}" type="slidenum">
              <a:rPr lang="en-US" altLang="en-US"/>
              <a:pPr/>
              <a:t>‹#›</a:t>
            </a:fld>
            <a:endParaRPr lang="en-US" altLang="en-US"/>
          </a:p>
        </p:txBody>
      </p:sp>
    </p:spTree>
    <p:extLst>
      <p:ext uri="{BB962C8B-B14F-4D97-AF65-F5344CB8AC3E}">
        <p14:creationId xmlns:p14="http://schemas.microsoft.com/office/powerpoint/2010/main" val="172936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F88A258-E8B0-44F1-95A3-1102BAFA36FE}" type="datetime1">
              <a:rPr lang="en-US"/>
              <a:pPr>
                <a:defRPr/>
              </a:pPr>
              <a:t>6/12/2019</a:t>
            </a:fld>
            <a:endParaRPr 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35F98E11-FCDE-4915-9AD9-9777DCD02542}" type="slidenum">
              <a:rPr lang="en-US" altLang="en-US"/>
              <a:pPr/>
              <a:t>‹#›</a:t>
            </a:fld>
            <a:endParaRPr lang="en-US" altLang="en-US"/>
          </a:p>
        </p:txBody>
      </p:sp>
    </p:spTree>
    <p:extLst>
      <p:ext uri="{BB962C8B-B14F-4D97-AF65-F5344CB8AC3E}">
        <p14:creationId xmlns:p14="http://schemas.microsoft.com/office/powerpoint/2010/main" val="1821295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a:defRPr/>
            </a:pPr>
            <a:fld id="{42B0A351-91EE-4513-88E7-7051AB18D80A}" type="datetime1">
              <a:rPr lang="en-US"/>
              <a:pPr>
                <a:defRPr/>
              </a:pPr>
              <a:t>6/12/2019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3BD6DEB-38CD-4A91-B1D2-20FC0FFD32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l" defTabSz="457200" rtl="0" eaLnBrk="0" fontAlgn="base" hangingPunct="0">
        <a:spcBef>
          <a:spcPct val="0"/>
        </a:spcBef>
        <a:spcAft>
          <a:spcPct val="0"/>
        </a:spcAft>
        <a:defRPr sz="4400" i="1" kern="1200">
          <a:solidFill>
            <a:srgbClr val="0000FF"/>
          </a:solidFill>
          <a:latin typeface="Verdana"/>
          <a:ea typeface="Verdana" pitchFamily="34" charset="0"/>
          <a:cs typeface="Verdana"/>
        </a:defRPr>
      </a:lvl1pPr>
      <a:lvl2pPr algn="l" defTabSz="457200" rtl="0" eaLnBrk="0" fontAlgn="base" hangingPunct="0">
        <a:spcBef>
          <a:spcPct val="0"/>
        </a:spcBef>
        <a:spcAft>
          <a:spcPct val="0"/>
        </a:spcAft>
        <a:defRPr sz="4400" i="1">
          <a:solidFill>
            <a:srgbClr val="0000FF"/>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4400" i="1">
          <a:solidFill>
            <a:srgbClr val="0000FF"/>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4400" i="1">
          <a:solidFill>
            <a:srgbClr val="0000FF"/>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4400" i="1">
          <a:solidFill>
            <a:srgbClr val="0000FF"/>
          </a:solidFill>
          <a:latin typeface="Verdana" pitchFamily="34" charset="0"/>
          <a:ea typeface="Verdana" pitchFamily="34" charset="0"/>
          <a:cs typeface="Verdana" pitchFamily="34" charset="0"/>
        </a:defRPr>
      </a:lvl5pPr>
      <a:lvl6pPr marL="457200" algn="ctr" defTabSz="457200" rtl="0" fontAlgn="base">
        <a:spcBef>
          <a:spcPct val="0"/>
        </a:spcBef>
        <a:spcAft>
          <a:spcPct val="0"/>
        </a:spcAft>
        <a:defRPr sz="4400">
          <a:solidFill>
            <a:schemeClr val="tx1"/>
          </a:solidFill>
          <a:latin typeface="Verdana" pitchFamily="34" charset="0"/>
        </a:defRPr>
      </a:lvl6pPr>
      <a:lvl7pPr marL="914400" algn="ctr" defTabSz="457200" rtl="0" fontAlgn="base">
        <a:spcBef>
          <a:spcPct val="0"/>
        </a:spcBef>
        <a:spcAft>
          <a:spcPct val="0"/>
        </a:spcAft>
        <a:defRPr sz="4400">
          <a:solidFill>
            <a:schemeClr val="tx1"/>
          </a:solidFill>
          <a:latin typeface="Verdana" pitchFamily="34" charset="0"/>
        </a:defRPr>
      </a:lvl7pPr>
      <a:lvl8pPr marL="1371600" algn="ctr" defTabSz="457200" rtl="0" fontAlgn="base">
        <a:spcBef>
          <a:spcPct val="0"/>
        </a:spcBef>
        <a:spcAft>
          <a:spcPct val="0"/>
        </a:spcAft>
        <a:defRPr sz="4400">
          <a:solidFill>
            <a:schemeClr val="tx1"/>
          </a:solidFill>
          <a:latin typeface="Verdana" pitchFamily="34" charset="0"/>
        </a:defRPr>
      </a:lvl8pPr>
      <a:lvl9pPr marL="1828800" algn="ctr" defTabSz="457200" rtl="0" fontAlgn="base">
        <a:spcBef>
          <a:spcPct val="0"/>
        </a:spcBef>
        <a:spcAft>
          <a:spcPct val="0"/>
        </a:spcAft>
        <a:defRPr sz="4400">
          <a:solidFill>
            <a:schemeClr val="tx1"/>
          </a:solidFill>
          <a:latin typeface="Verdana"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Verdana"/>
          <a:ea typeface="Verdana" pitchFamily="34" charset="0"/>
          <a:cs typeface="Verdan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a:ea typeface="Verdana" pitchFamily="34" charset="0"/>
          <a:cs typeface="Verdan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a:ea typeface="Verdana" pitchFamily="34" charset="0"/>
          <a:cs typeface="Verdan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itchFamily="34" charset="0"/>
          <a:cs typeface="Verdan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4.png"/><Relationship Id="rId14"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54.pn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5.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mailto:GHedman@uic.edu" TargetMode="External"/><Relationship Id="rId2" Type="http://schemas.openxmlformats.org/officeDocument/2006/relationships/hyperlink" Target="mailto:lavender.1@osu.edu" TargetMode="External"/><Relationship Id="rId1" Type="http://schemas.openxmlformats.org/officeDocument/2006/relationships/slideLayout" Target="../slideLayouts/slideLayout2.xml"/><Relationship Id="rId4" Type="http://schemas.openxmlformats.org/officeDocument/2006/relationships/hyperlink" Target="mailto:YMeding@resna.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2284E10-29F7-4F68-9E8D-62DB1CB4D943}" type="slidenum">
              <a:rPr lang="en-US" altLang="en-US"/>
              <a:pPr/>
              <a:t>1</a:t>
            </a:fld>
            <a:endParaRPr lang="en-US" altLang="en-US"/>
          </a:p>
        </p:txBody>
      </p:sp>
      <p:sp>
        <p:nvSpPr>
          <p:cNvPr id="4098" name="Title 1"/>
          <p:cNvSpPr>
            <a:spLocks noGrp="1"/>
          </p:cNvSpPr>
          <p:nvPr>
            <p:ph type="ctrTitle"/>
          </p:nvPr>
        </p:nvSpPr>
        <p:spPr>
          <a:xfrm>
            <a:off x="144463" y="346075"/>
            <a:ext cx="9129712" cy="1470025"/>
          </a:xfrm>
        </p:spPr>
        <p:txBody>
          <a:bodyPr/>
          <a:lstStyle/>
          <a:p>
            <a:pPr eaLnBrk="1" hangingPunct="1"/>
            <a:r>
              <a:rPr lang="en-US" altLang="en-US" sz="3600" b="1">
                <a:latin typeface="Verdana" panose="020B0604030504040204" pitchFamily="34" charset="0"/>
              </a:rPr>
              <a:t>How Can we Evacuate Individuals with Disabilities from High Rise Buildings Safely and Efficiently?</a:t>
            </a:r>
          </a:p>
        </p:txBody>
      </p:sp>
      <p:sp>
        <p:nvSpPr>
          <p:cNvPr id="4099" name="Subtitle 2"/>
          <p:cNvSpPr>
            <a:spLocks noGrp="1"/>
          </p:cNvSpPr>
          <p:nvPr>
            <p:ph type="subTitle" idx="1"/>
          </p:nvPr>
        </p:nvSpPr>
        <p:spPr>
          <a:xfrm>
            <a:off x="1219200" y="2051050"/>
            <a:ext cx="6400800" cy="3844925"/>
          </a:xfrm>
        </p:spPr>
        <p:txBody>
          <a:bodyPr/>
          <a:lstStyle/>
          <a:p>
            <a:pPr eaLnBrk="1" hangingPunct="1">
              <a:lnSpc>
                <a:spcPct val="90000"/>
              </a:lnSpc>
            </a:pPr>
            <a:r>
              <a:rPr lang="en-US" altLang="en-US" sz="2400">
                <a:solidFill>
                  <a:schemeClr val="tx1"/>
                </a:solidFill>
                <a:latin typeface="Verdana" panose="020B0604030504040204" pitchFamily="34" charset="0"/>
              </a:rPr>
              <a:t>Steve Lavender, PhD</a:t>
            </a:r>
            <a:r>
              <a:rPr lang="en-US" altLang="en-US" sz="2400" baseline="30000">
                <a:solidFill>
                  <a:schemeClr val="tx1"/>
                </a:solidFill>
                <a:latin typeface="Verdana" panose="020B0604030504040204" pitchFamily="34" charset="0"/>
              </a:rPr>
              <a:t>1</a:t>
            </a:r>
          </a:p>
          <a:p>
            <a:pPr eaLnBrk="1" hangingPunct="1">
              <a:lnSpc>
                <a:spcPct val="90000"/>
              </a:lnSpc>
            </a:pPr>
            <a:r>
              <a:rPr lang="en-US" altLang="en-US" sz="2400">
                <a:solidFill>
                  <a:schemeClr val="tx1"/>
                </a:solidFill>
                <a:latin typeface="Verdana" panose="020B0604030504040204" pitchFamily="34" charset="0"/>
              </a:rPr>
              <a:t>Glenn Hedman, MS</a:t>
            </a:r>
            <a:r>
              <a:rPr lang="en-US" altLang="en-US" sz="2400" baseline="30000">
                <a:solidFill>
                  <a:schemeClr val="tx1"/>
                </a:solidFill>
                <a:latin typeface="Verdana" panose="020B0604030504040204" pitchFamily="34" charset="0"/>
              </a:rPr>
              <a:t>2</a:t>
            </a:r>
          </a:p>
          <a:p>
            <a:pPr eaLnBrk="1" hangingPunct="1">
              <a:lnSpc>
                <a:spcPct val="90000"/>
              </a:lnSpc>
            </a:pPr>
            <a:r>
              <a:rPr lang="en-US" altLang="en-US" sz="2400">
                <a:solidFill>
                  <a:schemeClr val="tx1"/>
                </a:solidFill>
                <a:latin typeface="Verdana" panose="020B0604030504040204" pitchFamily="34" charset="0"/>
              </a:rPr>
              <a:t>Jay Mehta, MS</a:t>
            </a:r>
            <a:r>
              <a:rPr lang="en-US" altLang="en-US" sz="2400" baseline="30000">
                <a:solidFill>
                  <a:schemeClr val="tx1"/>
                </a:solidFill>
                <a:latin typeface="Verdana" panose="020B0604030504040204" pitchFamily="34" charset="0"/>
              </a:rPr>
              <a:t>1</a:t>
            </a:r>
          </a:p>
          <a:p>
            <a:pPr eaLnBrk="1" hangingPunct="1">
              <a:lnSpc>
                <a:spcPct val="90000"/>
              </a:lnSpc>
            </a:pPr>
            <a:r>
              <a:rPr lang="en-US" altLang="en-US" sz="2400">
                <a:solidFill>
                  <a:schemeClr val="tx1"/>
                </a:solidFill>
                <a:latin typeface="Verdana" panose="020B0604030504040204" pitchFamily="34" charset="0"/>
              </a:rPr>
              <a:t>Sanghyun Park, MS</a:t>
            </a:r>
            <a:r>
              <a:rPr lang="en-US" altLang="en-US" sz="2400" baseline="30000">
                <a:solidFill>
                  <a:schemeClr val="tx1"/>
                </a:solidFill>
                <a:latin typeface="Verdana" panose="020B0604030504040204" pitchFamily="34" charset="0"/>
              </a:rPr>
              <a:t>1</a:t>
            </a:r>
            <a:endParaRPr lang="en-US" altLang="en-US" sz="2400">
              <a:solidFill>
                <a:schemeClr val="tx1"/>
              </a:solidFill>
              <a:latin typeface="Verdana" panose="020B0604030504040204" pitchFamily="34" charset="0"/>
            </a:endParaRPr>
          </a:p>
          <a:p>
            <a:pPr eaLnBrk="1" hangingPunct="1">
              <a:lnSpc>
                <a:spcPct val="90000"/>
              </a:lnSpc>
            </a:pPr>
            <a:r>
              <a:rPr lang="en-US" altLang="en-US" sz="2400">
                <a:solidFill>
                  <a:schemeClr val="tx1"/>
                </a:solidFill>
                <a:latin typeface="Verdana" panose="020B0604030504040204" pitchFamily="34" charset="0"/>
              </a:rPr>
              <a:t>Paul Reichelt, PhD</a:t>
            </a:r>
            <a:r>
              <a:rPr lang="en-US" altLang="en-US" sz="2400" baseline="30000">
                <a:solidFill>
                  <a:schemeClr val="tx1"/>
                </a:solidFill>
                <a:latin typeface="Verdana" panose="020B0604030504040204" pitchFamily="34" charset="0"/>
              </a:rPr>
              <a:t>2</a:t>
            </a:r>
          </a:p>
          <a:p>
            <a:pPr eaLnBrk="1" hangingPunct="1">
              <a:lnSpc>
                <a:spcPct val="90000"/>
              </a:lnSpc>
            </a:pPr>
            <a:r>
              <a:rPr lang="en-US" altLang="en-US" sz="2400">
                <a:solidFill>
                  <a:schemeClr val="tx1"/>
                </a:solidFill>
                <a:latin typeface="Verdana" panose="020B0604030504040204" pitchFamily="34" charset="0"/>
              </a:rPr>
              <a:t>Karen Conrad, PhD</a:t>
            </a:r>
            <a:r>
              <a:rPr lang="en-US" altLang="en-US" sz="2400" baseline="30000">
                <a:solidFill>
                  <a:schemeClr val="tx1"/>
                </a:solidFill>
                <a:latin typeface="Verdana" panose="020B0604030504040204" pitchFamily="34" charset="0"/>
              </a:rPr>
              <a:t>2</a:t>
            </a:r>
          </a:p>
          <a:p>
            <a:pPr eaLnBrk="1" hangingPunct="1">
              <a:lnSpc>
                <a:spcPct val="90000"/>
              </a:lnSpc>
            </a:pPr>
            <a:endParaRPr lang="en-US" altLang="en-US" sz="2400">
              <a:solidFill>
                <a:schemeClr val="tx1"/>
              </a:solidFill>
              <a:latin typeface="Verdana" panose="020B0604030504040204" pitchFamily="34" charset="0"/>
            </a:endParaRPr>
          </a:p>
          <a:p>
            <a:pPr eaLnBrk="1" hangingPunct="1">
              <a:lnSpc>
                <a:spcPct val="90000"/>
              </a:lnSpc>
            </a:pPr>
            <a:r>
              <a:rPr lang="en-US" altLang="en-US" sz="2400" baseline="30000">
                <a:solidFill>
                  <a:schemeClr val="tx1"/>
                </a:solidFill>
                <a:latin typeface="Verdana" panose="020B0604030504040204" pitchFamily="34" charset="0"/>
              </a:rPr>
              <a:t>1</a:t>
            </a:r>
            <a:r>
              <a:rPr lang="en-US" altLang="en-US" sz="2400">
                <a:solidFill>
                  <a:schemeClr val="tx1"/>
                </a:solidFill>
                <a:latin typeface="Verdana" panose="020B0604030504040204" pitchFamily="34" charset="0"/>
              </a:rPr>
              <a:t>The Ohio State University</a:t>
            </a:r>
          </a:p>
          <a:p>
            <a:pPr eaLnBrk="1" hangingPunct="1">
              <a:lnSpc>
                <a:spcPct val="90000"/>
              </a:lnSpc>
            </a:pPr>
            <a:r>
              <a:rPr lang="en-US" altLang="en-US" sz="2400" baseline="30000">
                <a:solidFill>
                  <a:schemeClr val="tx1"/>
                </a:solidFill>
                <a:latin typeface="Verdana" panose="020B0604030504040204" pitchFamily="34" charset="0"/>
              </a:rPr>
              <a:t>2</a:t>
            </a:r>
            <a:r>
              <a:rPr lang="en-US" altLang="en-US" sz="2400">
                <a:solidFill>
                  <a:schemeClr val="tx1"/>
                </a:solidFill>
                <a:latin typeface="Verdana" panose="020B0604030504040204" pitchFamily="34" charset="0"/>
              </a:rPr>
              <a:t>The University of Illinois at Chicago</a:t>
            </a:r>
          </a:p>
          <a:p>
            <a:pPr eaLnBrk="1" hangingPunct="1">
              <a:lnSpc>
                <a:spcPct val="90000"/>
              </a:lnSpc>
            </a:pPr>
            <a:endParaRPr lang="en-US" altLang="en-US" sz="3600">
              <a:solidFill>
                <a:srgbClr val="898989"/>
              </a:solidFill>
              <a:latin typeface="Verdana" panose="020B0604030504040204" pitchFamily="34" charset="0"/>
            </a:endParaRPr>
          </a:p>
          <a:p>
            <a:pPr eaLnBrk="1" hangingPunct="1">
              <a:lnSpc>
                <a:spcPct val="90000"/>
              </a:lnSpc>
            </a:pPr>
            <a:endParaRPr lang="en-US" altLang="en-US" sz="3600">
              <a:solidFill>
                <a:srgbClr val="898989"/>
              </a:solidFill>
              <a:latin typeface="Verdana" panose="020B0604030504040204" pitchFamily="34" charset="0"/>
            </a:endParaRPr>
          </a:p>
        </p:txBody>
      </p:sp>
      <p:pic>
        <p:nvPicPr>
          <p:cNvPr id="4101" name="Picture 3" descr="urban skyline photo"/>
          <p:cNvPicPr>
            <a:picLocks noChangeAspect="1"/>
          </p:cNvPicPr>
          <p:nvPr/>
        </p:nvPicPr>
        <p:blipFill>
          <a:blip r:embed="rId2">
            <a:extLst>
              <a:ext uri="{28A0092B-C50C-407E-A947-70E740481C1C}">
                <a14:useLocalDpi xmlns:a14="http://schemas.microsoft.com/office/drawing/2010/main" val="0"/>
              </a:ext>
            </a:extLst>
          </a:blip>
          <a:srcRect t="36591" b="25531"/>
          <a:stretch>
            <a:fillRect/>
          </a:stretch>
        </p:blipFill>
        <p:spPr bwMode="auto">
          <a:xfrm>
            <a:off x="2489200" y="5703888"/>
            <a:ext cx="44450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Verdana" panose="020B0604030504040204" pitchFamily="34" charset="0"/>
              </a:rPr>
              <a:t>Study Aims (Continued)</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5"/>
            </a:pPr>
            <a:r>
              <a:rPr lang="en-US" altLang="en-US" dirty="0">
                <a:latin typeface="Verdana" panose="020B0604030504040204" pitchFamily="34" charset="0"/>
              </a:rPr>
              <a:t>To understand the consumer’s perspective.</a:t>
            </a:r>
          </a:p>
          <a:p>
            <a:pPr marL="0" indent="0">
              <a:buNone/>
            </a:pPr>
            <a:endParaRPr lang="en-US" dirty="0"/>
          </a:p>
        </p:txBody>
      </p:sp>
      <p:sp>
        <p:nvSpPr>
          <p:cNvPr id="4" name="Slide Number Placeholder 3"/>
          <p:cNvSpPr>
            <a:spLocks noGrp="1"/>
          </p:cNvSpPr>
          <p:nvPr>
            <p:ph type="sldNum" sz="quarter" idx="12"/>
          </p:nvPr>
        </p:nvSpPr>
        <p:spPr/>
        <p:txBody>
          <a:bodyPr/>
          <a:lstStyle/>
          <a:p>
            <a:fld id="{266E3C05-FBB7-4876-882C-FAD491622920}" type="slidenum">
              <a:rPr lang="en-US" altLang="en-US" smtClean="0"/>
              <a:pPr/>
              <a:t>10</a:t>
            </a:fld>
            <a:endParaRPr lang="en-US" altLang="en-US"/>
          </a:p>
        </p:txBody>
      </p:sp>
    </p:spTree>
    <p:extLst>
      <p:ext uri="{BB962C8B-B14F-4D97-AF65-F5344CB8AC3E}">
        <p14:creationId xmlns:p14="http://schemas.microsoft.com/office/powerpoint/2010/main" val="267097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5D1DC38-812D-46EC-8AF6-BEEA48865575}" type="slidenum">
              <a:rPr lang="en-US" altLang="en-US"/>
              <a:pPr/>
              <a:t>11</a:t>
            </a:fld>
            <a:endParaRPr lang="en-US" altLang="en-US"/>
          </a:p>
        </p:txBody>
      </p:sp>
      <p:sp>
        <p:nvSpPr>
          <p:cNvPr id="219138"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EA18F67-6166-4B69-8242-2D2C45B63C4C}" type="slidenum">
              <a:rPr lang="en-US" altLang="en-US" sz="1200">
                <a:solidFill>
                  <a:srgbClr val="898989"/>
                </a:solidFill>
                <a:latin typeface="Calibri" panose="020F0502020204030204" pitchFamily="34" charset="0"/>
              </a:rPr>
              <a:pPr algn="r" eaLnBrk="1" hangingPunct="1"/>
              <a:t>11</a:t>
            </a:fld>
            <a:endParaRPr lang="en-US" altLang="en-US" sz="1200">
              <a:solidFill>
                <a:srgbClr val="898989"/>
              </a:solidFill>
              <a:latin typeface="Calibri" panose="020F0502020204030204" pitchFamily="34" charset="0"/>
            </a:endParaRPr>
          </a:p>
        </p:txBody>
      </p:sp>
      <p:sp>
        <p:nvSpPr>
          <p:cNvPr id="219139" name="Rectangle 2"/>
          <p:cNvSpPr>
            <a:spLocks noGrp="1" noChangeArrowheads="1"/>
          </p:cNvSpPr>
          <p:nvPr>
            <p:ph type="title" idx="4294967295"/>
          </p:nvPr>
        </p:nvSpPr>
        <p:spPr/>
        <p:txBody>
          <a:bodyPr/>
          <a:lstStyle/>
          <a:p>
            <a:pPr eaLnBrk="1" hangingPunct="1"/>
            <a:r>
              <a:rPr lang="en-US" altLang="en-US">
                <a:latin typeface="Verdana" panose="020B0604030504040204" pitchFamily="34" charset="0"/>
              </a:rPr>
              <a:t>Approach</a:t>
            </a:r>
          </a:p>
        </p:txBody>
      </p:sp>
      <p:sp>
        <p:nvSpPr>
          <p:cNvPr id="219140" name="Rectangle 3"/>
          <p:cNvSpPr>
            <a:spLocks noGrp="1" noChangeArrowheads="1"/>
          </p:cNvSpPr>
          <p:nvPr>
            <p:ph type="body" idx="4294967295"/>
          </p:nvPr>
        </p:nvSpPr>
        <p:spPr/>
        <p:txBody>
          <a:bodyPr/>
          <a:lstStyle/>
          <a:p>
            <a:pPr eaLnBrk="1" hangingPunct="1">
              <a:lnSpc>
                <a:spcPct val="90000"/>
              </a:lnSpc>
            </a:pPr>
            <a:r>
              <a:rPr lang="en-US" altLang="en-US">
                <a:latin typeface="Verdana" panose="020B0604030504040204" pitchFamily="34" charset="0"/>
              </a:rPr>
              <a:t>Evaluate physical demands experienced by seasoned FF as they roll/slide stair descent devices down flights of stairs. </a:t>
            </a:r>
          </a:p>
          <a:p>
            <a:pPr lvl="1" eaLnBrk="1" hangingPunct="1">
              <a:lnSpc>
                <a:spcPct val="90000"/>
              </a:lnSpc>
            </a:pPr>
            <a:endParaRPr lang="en-US" altLang="en-US">
              <a:latin typeface="Verdana" panose="020B0604030504040204" pitchFamily="34" charset="0"/>
            </a:endParaRPr>
          </a:p>
          <a:p>
            <a:pPr eaLnBrk="1" hangingPunct="1">
              <a:lnSpc>
                <a:spcPct val="90000"/>
              </a:lnSpc>
            </a:pPr>
            <a:r>
              <a:rPr lang="en-US" altLang="en-US">
                <a:latin typeface="Verdana" panose="020B0604030504040204" pitchFamily="34" charset="0"/>
              </a:rPr>
              <a:t>Physical Demands are measured using:</a:t>
            </a:r>
          </a:p>
          <a:p>
            <a:pPr lvl="2" eaLnBrk="1" hangingPunct="1">
              <a:lnSpc>
                <a:spcPct val="90000"/>
              </a:lnSpc>
            </a:pPr>
            <a:r>
              <a:rPr lang="en-US" altLang="en-US">
                <a:latin typeface="Verdana" panose="020B0604030504040204" pitchFamily="34" charset="0"/>
              </a:rPr>
              <a:t>Electromyography (EMG)</a:t>
            </a:r>
          </a:p>
          <a:p>
            <a:pPr lvl="2" eaLnBrk="1" hangingPunct="1">
              <a:lnSpc>
                <a:spcPct val="90000"/>
              </a:lnSpc>
            </a:pPr>
            <a:r>
              <a:rPr lang="en-US" altLang="en-US">
                <a:latin typeface="Verdana" panose="020B0604030504040204" pitchFamily="34" charset="0"/>
              </a:rPr>
              <a:t>Heart Rate</a:t>
            </a:r>
          </a:p>
          <a:p>
            <a:pPr lvl="2" eaLnBrk="1" hangingPunct="1">
              <a:lnSpc>
                <a:spcPct val="90000"/>
              </a:lnSpc>
            </a:pPr>
            <a:r>
              <a:rPr lang="en-US" altLang="en-US">
                <a:latin typeface="Verdana" panose="020B0604030504040204" pitchFamily="34" charset="0"/>
              </a:rPr>
              <a:t>Self Report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97285E8A-24B6-4AE0-8ADD-8F160BEF27AF}" type="slidenum">
              <a:rPr lang="en-US" altLang="en-US"/>
              <a:pPr/>
              <a:t>12</a:t>
            </a:fld>
            <a:endParaRPr lang="en-US" altLang="en-US"/>
          </a:p>
        </p:txBody>
      </p:sp>
      <p:sp>
        <p:nvSpPr>
          <p:cNvPr id="220162"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F154329-9B36-4DBE-A4D1-7B6EB932CCB1}" type="slidenum">
              <a:rPr lang="en-US" altLang="en-US" sz="1200">
                <a:solidFill>
                  <a:srgbClr val="898989"/>
                </a:solidFill>
                <a:latin typeface="Calibri" panose="020F0502020204030204" pitchFamily="34" charset="0"/>
              </a:rPr>
              <a:pPr algn="r" eaLnBrk="1" hangingPunct="1"/>
              <a:t>12</a:t>
            </a:fld>
            <a:endParaRPr lang="en-US" altLang="en-US" sz="1200">
              <a:solidFill>
                <a:srgbClr val="898989"/>
              </a:solidFill>
              <a:latin typeface="Calibri" panose="020F0502020204030204" pitchFamily="34" charset="0"/>
            </a:endParaRPr>
          </a:p>
        </p:txBody>
      </p:sp>
      <p:sp>
        <p:nvSpPr>
          <p:cNvPr id="220163" name="Rectangle 2"/>
          <p:cNvSpPr>
            <a:spLocks noGrp="1" noChangeArrowheads="1"/>
          </p:cNvSpPr>
          <p:nvPr>
            <p:ph type="title" idx="4294967295"/>
          </p:nvPr>
        </p:nvSpPr>
        <p:spPr/>
        <p:txBody>
          <a:bodyPr/>
          <a:lstStyle/>
          <a:p>
            <a:pPr eaLnBrk="1" hangingPunct="1"/>
            <a:r>
              <a:rPr lang="en-US" altLang="en-US">
                <a:latin typeface="Verdana" panose="020B0604030504040204" pitchFamily="34" charset="0"/>
              </a:rPr>
              <a:t>Task</a:t>
            </a:r>
          </a:p>
        </p:txBody>
      </p:sp>
      <p:sp>
        <p:nvSpPr>
          <p:cNvPr id="220164" name="Rectangle 3"/>
          <p:cNvSpPr>
            <a:spLocks noGrp="1" noChangeArrowheads="1"/>
          </p:cNvSpPr>
          <p:nvPr>
            <p:ph type="body" idx="4294967295"/>
          </p:nvPr>
        </p:nvSpPr>
        <p:spPr>
          <a:xfrm>
            <a:off x="457200" y="1600200"/>
            <a:ext cx="4343400" cy="4525963"/>
          </a:xfrm>
        </p:spPr>
        <p:txBody>
          <a:bodyPr/>
          <a:lstStyle/>
          <a:p>
            <a:pPr eaLnBrk="1" hangingPunct="1"/>
            <a:r>
              <a:rPr lang="en-US" altLang="en-US">
                <a:latin typeface="Verdana" panose="020B0604030504040204" pitchFamily="34" charset="0"/>
              </a:rPr>
              <a:t>Secure occupant in device</a:t>
            </a:r>
          </a:p>
          <a:p>
            <a:pPr eaLnBrk="1" hangingPunct="1"/>
            <a:r>
              <a:rPr lang="en-US" altLang="en-US">
                <a:latin typeface="Verdana" panose="020B0604030504040204" pitchFamily="34" charset="0"/>
              </a:rPr>
              <a:t>Transport the occupant down three flights of stairs.</a:t>
            </a:r>
          </a:p>
          <a:p>
            <a:pPr lvl="1" eaLnBrk="1" hangingPunct="1"/>
            <a:r>
              <a:rPr lang="en-US" altLang="en-US">
                <a:latin typeface="Verdana" panose="020B0604030504040204" pitchFamily="34" charset="0"/>
              </a:rPr>
              <a:t>Through two landings</a:t>
            </a:r>
          </a:p>
          <a:p>
            <a:pPr lvl="2" eaLnBrk="1" hangingPunct="1">
              <a:buFontTx/>
              <a:buNone/>
            </a:pPr>
            <a:endParaRPr lang="en-US" altLang="en-US">
              <a:latin typeface="Verdana" panose="020B0604030504040204" pitchFamily="34" charset="0"/>
            </a:endParaRPr>
          </a:p>
        </p:txBody>
      </p:sp>
      <p:pic>
        <p:nvPicPr>
          <p:cNvPr id="220165" name="Picture 68" descr="stairwell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3690938"/>
            <a:ext cx="42227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12" descr="Trrack type stair chair with test occup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0"/>
            <a:ext cx="203676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5A35AE2-6469-4B9A-848E-B08EEB37672C}" type="slidenum">
              <a:rPr lang="en-US" altLang="en-US"/>
              <a:pPr/>
              <a:t>13</a:t>
            </a:fld>
            <a:endParaRPr lang="en-US" altLang="en-US"/>
          </a:p>
        </p:txBody>
      </p:sp>
      <p:sp>
        <p:nvSpPr>
          <p:cNvPr id="221186"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372CD28-7E74-4B8D-A383-AF645FD0188E}" type="slidenum">
              <a:rPr lang="en-US" altLang="en-US" sz="1200">
                <a:solidFill>
                  <a:srgbClr val="898989"/>
                </a:solidFill>
                <a:latin typeface="Calibri" panose="020F0502020204030204" pitchFamily="34" charset="0"/>
              </a:rPr>
              <a:pPr algn="r" eaLnBrk="1" hangingPunct="1"/>
              <a:t>13</a:t>
            </a:fld>
            <a:endParaRPr lang="en-US" altLang="en-US" sz="1200">
              <a:solidFill>
                <a:srgbClr val="898989"/>
              </a:solidFill>
              <a:latin typeface="Calibri" panose="020F0502020204030204" pitchFamily="34" charset="0"/>
            </a:endParaRPr>
          </a:p>
        </p:txBody>
      </p:sp>
      <p:sp>
        <p:nvSpPr>
          <p:cNvPr id="221187" name="Rectangle 2"/>
          <p:cNvSpPr>
            <a:spLocks noGrp="1" noChangeArrowheads="1"/>
          </p:cNvSpPr>
          <p:nvPr>
            <p:ph type="title" idx="4294967295"/>
          </p:nvPr>
        </p:nvSpPr>
        <p:spPr/>
        <p:txBody>
          <a:bodyPr/>
          <a:lstStyle/>
          <a:p>
            <a:pPr eaLnBrk="1" hangingPunct="1"/>
            <a:r>
              <a:rPr lang="en-US" altLang="en-US">
                <a:latin typeface="Verdana" panose="020B0604030504040204" pitchFamily="34" charset="0"/>
              </a:rPr>
              <a:t>Experimental Design</a:t>
            </a:r>
          </a:p>
        </p:txBody>
      </p:sp>
      <p:sp>
        <p:nvSpPr>
          <p:cNvPr id="221188" name="Rectangle 3"/>
          <p:cNvSpPr>
            <a:spLocks noGrp="1" noChangeArrowheads="1"/>
          </p:cNvSpPr>
          <p:nvPr>
            <p:ph type="body" idx="4294967295"/>
          </p:nvPr>
        </p:nvSpPr>
        <p:spPr/>
        <p:txBody>
          <a:bodyPr/>
          <a:lstStyle/>
          <a:p>
            <a:pPr eaLnBrk="1" hangingPunct="1"/>
            <a:r>
              <a:rPr lang="en-US" altLang="en-US">
                <a:latin typeface="Verdana" panose="020B0604030504040204" pitchFamily="34" charset="0"/>
              </a:rPr>
              <a:t>Factors considered</a:t>
            </a:r>
          </a:p>
          <a:p>
            <a:pPr lvl="1" eaLnBrk="1" hangingPunct="1"/>
            <a:r>
              <a:rPr lang="en-US" altLang="en-US">
                <a:latin typeface="Verdana" panose="020B0604030504040204" pitchFamily="34" charset="0"/>
              </a:rPr>
              <a:t>Device Design </a:t>
            </a:r>
          </a:p>
          <a:p>
            <a:pPr lvl="1" eaLnBrk="1" hangingPunct="1"/>
            <a:r>
              <a:rPr lang="en-US" altLang="en-US">
                <a:latin typeface="Verdana" panose="020B0604030504040204" pitchFamily="34" charset="0"/>
              </a:rPr>
              <a:t>Staircase Width</a:t>
            </a:r>
          </a:p>
          <a:p>
            <a:pPr lvl="1" eaLnBrk="1" hangingPunct="1"/>
            <a:r>
              <a:rPr lang="en-US" altLang="en-US">
                <a:latin typeface="Verdana" panose="020B0604030504040204" pitchFamily="34" charset="0"/>
              </a:rPr>
              <a:t>Urgency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7F44112F-305F-441F-9A09-DA593A9708AB}" type="slidenum">
              <a:rPr lang="en-US" altLang="en-US"/>
              <a:pPr/>
              <a:t>14</a:t>
            </a:fld>
            <a:endParaRPr lang="en-US" altLang="en-US"/>
          </a:p>
        </p:txBody>
      </p:sp>
      <p:sp>
        <p:nvSpPr>
          <p:cNvPr id="222210"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B308DD4-50A7-426F-BEF5-C3465FACD180}" type="slidenum">
              <a:rPr lang="en-US" altLang="en-US" sz="1200">
                <a:solidFill>
                  <a:srgbClr val="898989"/>
                </a:solidFill>
                <a:latin typeface="Calibri" panose="020F0502020204030204" pitchFamily="34" charset="0"/>
              </a:rPr>
              <a:pPr algn="r" eaLnBrk="1" hangingPunct="1"/>
              <a:t>14</a:t>
            </a:fld>
            <a:endParaRPr lang="en-US" altLang="en-US" sz="1200">
              <a:solidFill>
                <a:srgbClr val="898989"/>
              </a:solidFill>
              <a:latin typeface="Calibri" panose="020F0502020204030204" pitchFamily="34" charset="0"/>
            </a:endParaRPr>
          </a:p>
        </p:txBody>
      </p:sp>
      <p:sp>
        <p:nvSpPr>
          <p:cNvPr id="222211" name="Rectangle 2"/>
          <p:cNvSpPr>
            <a:spLocks noGrp="1"/>
          </p:cNvSpPr>
          <p:nvPr>
            <p:ph type="body" idx="4294967295"/>
          </p:nvPr>
        </p:nvSpPr>
        <p:spPr>
          <a:xfrm>
            <a:off x="0" y="1052513"/>
            <a:ext cx="4738688" cy="4525962"/>
          </a:xfrm>
        </p:spPr>
        <p:txBody>
          <a:bodyPr/>
          <a:lstStyle/>
          <a:p>
            <a:r>
              <a:rPr lang="en-US" altLang="en-US">
                <a:latin typeface="Verdana" panose="020B0604030504040204" pitchFamily="34" charset="0"/>
              </a:rPr>
              <a:t>3 Main Categories	</a:t>
            </a:r>
          </a:p>
          <a:p>
            <a:pPr lvl="1"/>
            <a:r>
              <a:rPr lang="en-US" altLang="en-US">
                <a:latin typeface="Verdana" panose="020B0604030504040204" pitchFamily="34" charset="0"/>
              </a:rPr>
              <a:t>Hand-carried devices</a:t>
            </a:r>
          </a:p>
          <a:p>
            <a:pPr lvl="1"/>
            <a:r>
              <a:rPr lang="en-US" altLang="en-US">
                <a:latin typeface="Verdana" panose="020B0604030504040204" pitchFamily="34" charset="0"/>
              </a:rPr>
              <a:t>Devices with stair descent tracks</a:t>
            </a:r>
          </a:p>
          <a:p>
            <a:pPr lvl="1"/>
            <a:r>
              <a:rPr lang="en-US" altLang="en-US">
                <a:latin typeface="Verdana" panose="020B0604030504040204" pitchFamily="34" charset="0"/>
              </a:rPr>
              <a:t>Sled type devices</a:t>
            </a:r>
          </a:p>
        </p:txBody>
      </p:sp>
      <p:pic>
        <p:nvPicPr>
          <p:cNvPr id="222212" name="Picture 3" descr="Fabric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3671888"/>
            <a:ext cx="28162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4" descr="Basic Stair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988" y="3695700"/>
            <a:ext cx="254635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2214" name="Group 5" descr="Extended handle stairchair"/>
          <p:cNvGrpSpPr>
            <a:grpSpLocks/>
          </p:cNvGrpSpPr>
          <p:nvPr/>
        </p:nvGrpSpPr>
        <p:grpSpPr bwMode="auto">
          <a:xfrm>
            <a:off x="5726113" y="2982913"/>
            <a:ext cx="4278312" cy="3875087"/>
            <a:chOff x="3607" y="1977"/>
            <a:chExt cx="2695" cy="2441"/>
          </a:xfrm>
        </p:grpSpPr>
        <p:pic>
          <p:nvPicPr>
            <p:cNvPr id="222215" name="Picture 6" descr="100_0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6" y="2319"/>
              <a:ext cx="1914" cy="18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2216" name="Freeform 7"/>
            <p:cNvSpPr>
              <a:spLocks/>
            </p:cNvSpPr>
            <p:nvPr/>
          </p:nvSpPr>
          <p:spPr bwMode="auto">
            <a:xfrm>
              <a:off x="4393" y="1977"/>
              <a:ext cx="1909" cy="2441"/>
            </a:xfrm>
            <a:custGeom>
              <a:avLst/>
              <a:gdLst>
                <a:gd name="T0" fmla="*/ 0 w 1909"/>
                <a:gd name="T1" fmla="*/ 2270 h 2441"/>
                <a:gd name="T2" fmla="*/ 43 w 1909"/>
                <a:gd name="T3" fmla="*/ 2227 h 2441"/>
                <a:gd name="T4" fmla="*/ 86 w 1909"/>
                <a:gd name="T5" fmla="*/ 2201 h 2441"/>
                <a:gd name="T6" fmla="*/ 112 w 1909"/>
                <a:gd name="T7" fmla="*/ 2175 h 2441"/>
                <a:gd name="T8" fmla="*/ 224 w 1909"/>
                <a:gd name="T9" fmla="*/ 2141 h 2441"/>
                <a:gd name="T10" fmla="*/ 524 w 1909"/>
                <a:gd name="T11" fmla="*/ 2115 h 2441"/>
                <a:gd name="T12" fmla="*/ 800 w 1909"/>
                <a:gd name="T13" fmla="*/ 2046 h 2441"/>
                <a:gd name="T14" fmla="*/ 825 w 1909"/>
                <a:gd name="T15" fmla="*/ 1994 h 2441"/>
                <a:gd name="T16" fmla="*/ 791 w 1909"/>
                <a:gd name="T17" fmla="*/ 1822 h 2441"/>
                <a:gd name="T18" fmla="*/ 808 w 1909"/>
                <a:gd name="T19" fmla="*/ 1410 h 2441"/>
                <a:gd name="T20" fmla="*/ 860 w 1909"/>
                <a:gd name="T21" fmla="*/ 1332 h 2441"/>
                <a:gd name="T22" fmla="*/ 877 w 1909"/>
                <a:gd name="T23" fmla="*/ 1307 h 2441"/>
                <a:gd name="T24" fmla="*/ 894 w 1909"/>
                <a:gd name="T25" fmla="*/ 1246 h 2441"/>
                <a:gd name="T26" fmla="*/ 946 w 1909"/>
                <a:gd name="T27" fmla="*/ 1066 h 2441"/>
                <a:gd name="T28" fmla="*/ 1135 w 1909"/>
                <a:gd name="T29" fmla="*/ 1023 h 2441"/>
                <a:gd name="T30" fmla="*/ 1307 w 1909"/>
                <a:gd name="T31" fmla="*/ 980 h 2441"/>
                <a:gd name="T32" fmla="*/ 1307 w 1909"/>
                <a:gd name="T33" fmla="*/ 877 h 2441"/>
                <a:gd name="T34" fmla="*/ 1281 w 1909"/>
                <a:gd name="T35" fmla="*/ 868 h 2441"/>
                <a:gd name="T36" fmla="*/ 1135 w 1909"/>
                <a:gd name="T37" fmla="*/ 842 h 2441"/>
                <a:gd name="T38" fmla="*/ 1109 w 1909"/>
                <a:gd name="T39" fmla="*/ 817 h 2441"/>
                <a:gd name="T40" fmla="*/ 1058 w 1909"/>
                <a:gd name="T41" fmla="*/ 799 h 2441"/>
                <a:gd name="T42" fmla="*/ 997 w 1909"/>
                <a:gd name="T43" fmla="*/ 748 h 2441"/>
                <a:gd name="T44" fmla="*/ 954 w 1909"/>
                <a:gd name="T45" fmla="*/ 653 h 2441"/>
                <a:gd name="T46" fmla="*/ 946 w 1909"/>
                <a:gd name="T47" fmla="*/ 593 h 2441"/>
                <a:gd name="T48" fmla="*/ 920 w 1909"/>
                <a:gd name="T49" fmla="*/ 576 h 2441"/>
                <a:gd name="T50" fmla="*/ 911 w 1909"/>
                <a:gd name="T51" fmla="*/ 542 h 2441"/>
                <a:gd name="T52" fmla="*/ 834 w 1909"/>
                <a:gd name="T53" fmla="*/ 499 h 2441"/>
                <a:gd name="T54" fmla="*/ 765 w 1909"/>
                <a:gd name="T55" fmla="*/ 447 h 2441"/>
                <a:gd name="T56" fmla="*/ 739 w 1909"/>
                <a:gd name="T57" fmla="*/ 430 h 2441"/>
                <a:gd name="T58" fmla="*/ 722 w 1909"/>
                <a:gd name="T59" fmla="*/ 404 h 2441"/>
                <a:gd name="T60" fmla="*/ 696 w 1909"/>
                <a:gd name="T61" fmla="*/ 387 h 2441"/>
                <a:gd name="T62" fmla="*/ 662 w 1909"/>
                <a:gd name="T63" fmla="*/ 335 h 2441"/>
                <a:gd name="T64" fmla="*/ 774 w 1909"/>
                <a:gd name="T65" fmla="*/ 189 h 2441"/>
                <a:gd name="T66" fmla="*/ 1075 w 1909"/>
                <a:gd name="T67" fmla="*/ 0 h 2441"/>
                <a:gd name="T68" fmla="*/ 1221 w 1909"/>
                <a:gd name="T69" fmla="*/ 34 h 2441"/>
                <a:gd name="T70" fmla="*/ 1376 w 1909"/>
                <a:gd name="T71" fmla="*/ 94 h 2441"/>
                <a:gd name="T72" fmla="*/ 1470 w 1909"/>
                <a:gd name="T73" fmla="*/ 137 h 2441"/>
                <a:gd name="T74" fmla="*/ 1513 w 1909"/>
                <a:gd name="T75" fmla="*/ 163 h 2441"/>
                <a:gd name="T76" fmla="*/ 1616 w 1909"/>
                <a:gd name="T77" fmla="*/ 223 h 2441"/>
                <a:gd name="T78" fmla="*/ 1659 w 1909"/>
                <a:gd name="T79" fmla="*/ 249 h 2441"/>
                <a:gd name="T80" fmla="*/ 1685 w 1909"/>
                <a:gd name="T81" fmla="*/ 275 h 2441"/>
                <a:gd name="T82" fmla="*/ 1797 w 1909"/>
                <a:gd name="T83" fmla="*/ 370 h 2441"/>
                <a:gd name="T84" fmla="*/ 1866 w 1909"/>
                <a:gd name="T85" fmla="*/ 1461 h 2441"/>
                <a:gd name="T86" fmla="*/ 1797 w 1909"/>
                <a:gd name="T87" fmla="*/ 1728 h 2441"/>
                <a:gd name="T88" fmla="*/ 1728 w 1909"/>
                <a:gd name="T89" fmla="*/ 1934 h 2441"/>
                <a:gd name="T90" fmla="*/ 1676 w 1909"/>
                <a:gd name="T91" fmla="*/ 2201 h 2441"/>
                <a:gd name="T92" fmla="*/ 1651 w 1909"/>
                <a:gd name="T93" fmla="*/ 2261 h 2441"/>
                <a:gd name="T94" fmla="*/ 1616 w 1909"/>
                <a:gd name="T95" fmla="*/ 2295 h 2441"/>
                <a:gd name="T96" fmla="*/ 1556 w 1909"/>
                <a:gd name="T97" fmla="*/ 2373 h 2441"/>
                <a:gd name="T98" fmla="*/ 1479 w 1909"/>
                <a:gd name="T99" fmla="*/ 2441 h 2441"/>
                <a:gd name="T100" fmla="*/ 1186 w 1909"/>
                <a:gd name="T101" fmla="*/ 2407 h 2441"/>
                <a:gd name="T102" fmla="*/ 1100 w 1909"/>
                <a:gd name="T103" fmla="*/ 2381 h 2441"/>
                <a:gd name="T104" fmla="*/ 714 w 1909"/>
                <a:gd name="T105" fmla="*/ 2373 h 2441"/>
                <a:gd name="T106" fmla="*/ 550 w 1909"/>
                <a:gd name="T107" fmla="*/ 2398 h 2441"/>
                <a:gd name="T108" fmla="*/ 241 w 1909"/>
                <a:gd name="T109" fmla="*/ 2373 h 2441"/>
                <a:gd name="T110" fmla="*/ 146 w 1909"/>
                <a:gd name="T111" fmla="*/ 2330 h 2441"/>
                <a:gd name="T112" fmla="*/ 146 w 1909"/>
                <a:gd name="T113" fmla="*/ 2330 h 2441"/>
                <a:gd name="T114" fmla="*/ 60 w 1909"/>
                <a:gd name="T115" fmla="*/ 2304 h 2441"/>
                <a:gd name="T116" fmla="*/ 0 w 1909"/>
                <a:gd name="T117" fmla="*/ 2270 h 2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09"/>
                <a:gd name="T178" fmla="*/ 0 h 2441"/>
                <a:gd name="T179" fmla="*/ 1909 w 1909"/>
                <a:gd name="T180" fmla="*/ 2441 h 2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09" h="2441">
                  <a:moveTo>
                    <a:pt x="0" y="2270"/>
                  </a:moveTo>
                  <a:cubicBezTo>
                    <a:pt x="12" y="2257"/>
                    <a:pt x="26" y="2227"/>
                    <a:pt x="43" y="2227"/>
                  </a:cubicBezTo>
                  <a:cubicBezTo>
                    <a:pt x="93" y="2174"/>
                    <a:pt x="23" y="2242"/>
                    <a:pt x="86" y="2201"/>
                  </a:cubicBezTo>
                  <a:cubicBezTo>
                    <a:pt x="96" y="2194"/>
                    <a:pt x="102" y="2182"/>
                    <a:pt x="112" y="2175"/>
                  </a:cubicBezTo>
                  <a:cubicBezTo>
                    <a:pt x="146" y="2152"/>
                    <a:pt x="183" y="2146"/>
                    <a:pt x="224" y="2141"/>
                  </a:cubicBezTo>
                  <a:cubicBezTo>
                    <a:pt x="318" y="2107"/>
                    <a:pt x="429" y="2118"/>
                    <a:pt x="524" y="2115"/>
                  </a:cubicBezTo>
                  <a:cubicBezTo>
                    <a:pt x="614" y="2084"/>
                    <a:pt x="718" y="2099"/>
                    <a:pt x="800" y="2046"/>
                  </a:cubicBezTo>
                  <a:cubicBezTo>
                    <a:pt x="806" y="2028"/>
                    <a:pt x="824" y="2013"/>
                    <a:pt x="825" y="1994"/>
                  </a:cubicBezTo>
                  <a:cubicBezTo>
                    <a:pt x="830" y="1930"/>
                    <a:pt x="811" y="1879"/>
                    <a:pt x="791" y="1822"/>
                  </a:cubicBezTo>
                  <a:cubicBezTo>
                    <a:pt x="796" y="1685"/>
                    <a:pt x="783" y="1545"/>
                    <a:pt x="808" y="1410"/>
                  </a:cubicBezTo>
                  <a:cubicBezTo>
                    <a:pt x="814" y="1379"/>
                    <a:pt x="843" y="1358"/>
                    <a:pt x="860" y="1332"/>
                  </a:cubicBezTo>
                  <a:cubicBezTo>
                    <a:pt x="866" y="1324"/>
                    <a:pt x="877" y="1307"/>
                    <a:pt x="877" y="1307"/>
                  </a:cubicBezTo>
                  <a:cubicBezTo>
                    <a:pt x="882" y="1287"/>
                    <a:pt x="892" y="1267"/>
                    <a:pt x="894" y="1246"/>
                  </a:cubicBezTo>
                  <a:cubicBezTo>
                    <a:pt x="900" y="1197"/>
                    <a:pt x="882" y="1088"/>
                    <a:pt x="946" y="1066"/>
                  </a:cubicBezTo>
                  <a:cubicBezTo>
                    <a:pt x="983" y="1010"/>
                    <a:pt x="1078" y="1027"/>
                    <a:pt x="1135" y="1023"/>
                  </a:cubicBezTo>
                  <a:cubicBezTo>
                    <a:pt x="1197" y="1001"/>
                    <a:pt x="1268" y="1040"/>
                    <a:pt x="1307" y="980"/>
                  </a:cubicBezTo>
                  <a:cubicBezTo>
                    <a:pt x="1312" y="951"/>
                    <a:pt x="1324" y="906"/>
                    <a:pt x="1307" y="877"/>
                  </a:cubicBezTo>
                  <a:cubicBezTo>
                    <a:pt x="1302" y="869"/>
                    <a:pt x="1290" y="871"/>
                    <a:pt x="1281" y="868"/>
                  </a:cubicBezTo>
                  <a:cubicBezTo>
                    <a:pt x="1233" y="852"/>
                    <a:pt x="1186" y="848"/>
                    <a:pt x="1135" y="842"/>
                  </a:cubicBezTo>
                  <a:cubicBezTo>
                    <a:pt x="1126" y="834"/>
                    <a:pt x="1119" y="823"/>
                    <a:pt x="1109" y="817"/>
                  </a:cubicBezTo>
                  <a:cubicBezTo>
                    <a:pt x="1093" y="808"/>
                    <a:pt x="1058" y="799"/>
                    <a:pt x="1058" y="799"/>
                  </a:cubicBezTo>
                  <a:cubicBezTo>
                    <a:pt x="1031" y="774"/>
                    <a:pt x="1034" y="759"/>
                    <a:pt x="997" y="748"/>
                  </a:cubicBezTo>
                  <a:cubicBezTo>
                    <a:pt x="976" y="716"/>
                    <a:pt x="976" y="685"/>
                    <a:pt x="954" y="653"/>
                  </a:cubicBezTo>
                  <a:cubicBezTo>
                    <a:pt x="951" y="633"/>
                    <a:pt x="954" y="611"/>
                    <a:pt x="946" y="593"/>
                  </a:cubicBezTo>
                  <a:cubicBezTo>
                    <a:pt x="942" y="584"/>
                    <a:pt x="926" y="585"/>
                    <a:pt x="920" y="576"/>
                  </a:cubicBezTo>
                  <a:cubicBezTo>
                    <a:pt x="913" y="566"/>
                    <a:pt x="916" y="552"/>
                    <a:pt x="911" y="542"/>
                  </a:cubicBezTo>
                  <a:cubicBezTo>
                    <a:pt x="897" y="514"/>
                    <a:pt x="861" y="505"/>
                    <a:pt x="834" y="499"/>
                  </a:cubicBezTo>
                  <a:cubicBezTo>
                    <a:pt x="803" y="466"/>
                    <a:pt x="824" y="486"/>
                    <a:pt x="765" y="447"/>
                  </a:cubicBezTo>
                  <a:cubicBezTo>
                    <a:pt x="756" y="441"/>
                    <a:pt x="739" y="430"/>
                    <a:pt x="739" y="430"/>
                  </a:cubicBezTo>
                  <a:cubicBezTo>
                    <a:pt x="733" y="421"/>
                    <a:pt x="729" y="411"/>
                    <a:pt x="722" y="404"/>
                  </a:cubicBezTo>
                  <a:cubicBezTo>
                    <a:pt x="715" y="397"/>
                    <a:pt x="703" y="395"/>
                    <a:pt x="696" y="387"/>
                  </a:cubicBezTo>
                  <a:cubicBezTo>
                    <a:pt x="682" y="371"/>
                    <a:pt x="662" y="335"/>
                    <a:pt x="662" y="335"/>
                  </a:cubicBezTo>
                  <a:cubicBezTo>
                    <a:pt x="677" y="263"/>
                    <a:pt x="722" y="234"/>
                    <a:pt x="774" y="189"/>
                  </a:cubicBezTo>
                  <a:cubicBezTo>
                    <a:pt x="862" y="113"/>
                    <a:pt x="964" y="38"/>
                    <a:pt x="1075" y="0"/>
                  </a:cubicBezTo>
                  <a:cubicBezTo>
                    <a:pt x="1127" y="8"/>
                    <a:pt x="1171" y="23"/>
                    <a:pt x="1221" y="34"/>
                  </a:cubicBezTo>
                  <a:cubicBezTo>
                    <a:pt x="1269" y="58"/>
                    <a:pt x="1325" y="78"/>
                    <a:pt x="1376" y="94"/>
                  </a:cubicBezTo>
                  <a:cubicBezTo>
                    <a:pt x="1401" y="120"/>
                    <a:pt x="1436" y="126"/>
                    <a:pt x="1470" y="137"/>
                  </a:cubicBezTo>
                  <a:cubicBezTo>
                    <a:pt x="1508" y="177"/>
                    <a:pt x="1463" y="135"/>
                    <a:pt x="1513" y="163"/>
                  </a:cubicBezTo>
                  <a:cubicBezTo>
                    <a:pt x="1551" y="184"/>
                    <a:pt x="1575" y="210"/>
                    <a:pt x="1616" y="223"/>
                  </a:cubicBezTo>
                  <a:cubicBezTo>
                    <a:pt x="1674" y="281"/>
                    <a:pt x="1592" y="204"/>
                    <a:pt x="1659" y="249"/>
                  </a:cubicBezTo>
                  <a:cubicBezTo>
                    <a:pt x="1669" y="256"/>
                    <a:pt x="1675" y="268"/>
                    <a:pt x="1685" y="275"/>
                  </a:cubicBezTo>
                  <a:cubicBezTo>
                    <a:pt x="1734" y="310"/>
                    <a:pt x="1762" y="317"/>
                    <a:pt x="1797" y="370"/>
                  </a:cubicBezTo>
                  <a:cubicBezTo>
                    <a:pt x="1909" y="721"/>
                    <a:pt x="1723" y="1120"/>
                    <a:pt x="1866" y="1461"/>
                  </a:cubicBezTo>
                  <a:cubicBezTo>
                    <a:pt x="1855" y="1547"/>
                    <a:pt x="1846" y="1654"/>
                    <a:pt x="1797" y="1728"/>
                  </a:cubicBezTo>
                  <a:cubicBezTo>
                    <a:pt x="1778" y="1799"/>
                    <a:pt x="1752" y="1865"/>
                    <a:pt x="1728" y="1934"/>
                  </a:cubicBezTo>
                  <a:cubicBezTo>
                    <a:pt x="1724" y="1999"/>
                    <a:pt x="1737" y="2144"/>
                    <a:pt x="1676" y="2201"/>
                  </a:cubicBezTo>
                  <a:cubicBezTo>
                    <a:pt x="1666" y="2220"/>
                    <a:pt x="1664" y="2243"/>
                    <a:pt x="1651" y="2261"/>
                  </a:cubicBezTo>
                  <a:cubicBezTo>
                    <a:pt x="1642" y="2274"/>
                    <a:pt x="1626" y="2282"/>
                    <a:pt x="1616" y="2295"/>
                  </a:cubicBezTo>
                  <a:cubicBezTo>
                    <a:pt x="1595" y="2320"/>
                    <a:pt x="1577" y="2348"/>
                    <a:pt x="1556" y="2373"/>
                  </a:cubicBezTo>
                  <a:cubicBezTo>
                    <a:pt x="1522" y="2414"/>
                    <a:pt x="1531" y="2429"/>
                    <a:pt x="1479" y="2441"/>
                  </a:cubicBezTo>
                  <a:cubicBezTo>
                    <a:pt x="1337" y="2435"/>
                    <a:pt x="1302" y="2427"/>
                    <a:pt x="1186" y="2407"/>
                  </a:cubicBezTo>
                  <a:cubicBezTo>
                    <a:pt x="1158" y="2397"/>
                    <a:pt x="1129" y="2391"/>
                    <a:pt x="1100" y="2381"/>
                  </a:cubicBezTo>
                  <a:cubicBezTo>
                    <a:pt x="855" y="2388"/>
                    <a:pt x="862" y="2408"/>
                    <a:pt x="714" y="2373"/>
                  </a:cubicBezTo>
                  <a:cubicBezTo>
                    <a:pt x="634" y="2379"/>
                    <a:pt x="613" y="2379"/>
                    <a:pt x="550" y="2398"/>
                  </a:cubicBezTo>
                  <a:cubicBezTo>
                    <a:pt x="417" y="2393"/>
                    <a:pt x="358" y="2384"/>
                    <a:pt x="241" y="2373"/>
                  </a:cubicBezTo>
                  <a:cubicBezTo>
                    <a:pt x="178" y="2360"/>
                    <a:pt x="210" y="2372"/>
                    <a:pt x="146" y="2330"/>
                  </a:cubicBezTo>
                  <a:cubicBezTo>
                    <a:pt x="84" y="2309"/>
                    <a:pt x="112" y="2317"/>
                    <a:pt x="60" y="2304"/>
                  </a:cubicBezTo>
                  <a:cubicBezTo>
                    <a:pt x="45" y="2294"/>
                    <a:pt x="0" y="2280"/>
                    <a:pt x="0" y="22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217" name="Freeform 8"/>
            <p:cNvSpPr>
              <a:spLocks/>
            </p:cNvSpPr>
            <p:nvPr/>
          </p:nvSpPr>
          <p:spPr bwMode="auto">
            <a:xfrm>
              <a:off x="3607" y="2157"/>
              <a:ext cx="1526" cy="1343"/>
            </a:xfrm>
            <a:custGeom>
              <a:avLst/>
              <a:gdLst>
                <a:gd name="T0" fmla="*/ 184 w 1526"/>
                <a:gd name="T1" fmla="*/ 1290 h 1343"/>
                <a:gd name="T2" fmla="*/ 597 w 1526"/>
                <a:gd name="T3" fmla="*/ 1238 h 1343"/>
                <a:gd name="T4" fmla="*/ 717 w 1526"/>
                <a:gd name="T5" fmla="*/ 877 h 1343"/>
                <a:gd name="T6" fmla="*/ 838 w 1526"/>
                <a:gd name="T7" fmla="*/ 903 h 1343"/>
                <a:gd name="T8" fmla="*/ 958 w 1526"/>
                <a:gd name="T9" fmla="*/ 877 h 1343"/>
                <a:gd name="T10" fmla="*/ 1139 w 1526"/>
                <a:gd name="T11" fmla="*/ 886 h 1343"/>
                <a:gd name="T12" fmla="*/ 1216 w 1526"/>
                <a:gd name="T13" fmla="*/ 688 h 1343"/>
                <a:gd name="T14" fmla="*/ 1242 w 1526"/>
                <a:gd name="T15" fmla="*/ 422 h 1343"/>
                <a:gd name="T16" fmla="*/ 1268 w 1526"/>
                <a:gd name="T17" fmla="*/ 310 h 1343"/>
                <a:gd name="T18" fmla="*/ 1319 w 1526"/>
                <a:gd name="T19" fmla="*/ 276 h 1343"/>
                <a:gd name="T20" fmla="*/ 1474 w 1526"/>
                <a:gd name="T21" fmla="*/ 241 h 1343"/>
                <a:gd name="T22" fmla="*/ 1500 w 1526"/>
                <a:gd name="T23" fmla="*/ 164 h 1343"/>
                <a:gd name="T24" fmla="*/ 1448 w 1526"/>
                <a:gd name="T25" fmla="*/ 147 h 1343"/>
                <a:gd name="T26" fmla="*/ 1431 w 1526"/>
                <a:gd name="T27" fmla="*/ 129 h 1343"/>
                <a:gd name="T28" fmla="*/ 1422 w 1526"/>
                <a:gd name="T29" fmla="*/ 104 h 1343"/>
                <a:gd name="T30" fmla="*/ 1362 w 1526"/>
                <a:gd name="T31" fmla="*/ 86 h 1343"/>
                <a:gd name="T32" fmla="*/ 1293 w 1526"/>
                <a:gd name="T33" fmla="*/ 69 h 1343"/>
                <a:gd name="T34" fmla="*/ 1070 w 1526"/>
                <a:gd name="T35" fmla="*/ 78 h 1343"/>
                <a:gd name="T36" fmla="*/ 967 w 1526"/>
                <a:gd name="T37" fmla="*/ 121 h 1343"/>
                <a:gd name="T38" fmla="*/ 898 w 1526"/>
                <a:gd name="T39" fmla="*/ 138 h 1343"/>
                <a:gd name="T40" fmla="*/ 734 w 1526"/>
                <a:gd name="T41" fmla="*/ 104 h 1343"/>
                <a:gd name="T42" fmla="*/ 649 w 1526"/>
                <a:gd name="T43" fmla="*/ 61 h 1343"/>
                <a:gd name="T44" fmla="*/ 451 w 1526"/>
                <a:gd name="T45" fmla="*/ 35 h 1343"/>
                <a:gd name="T46" fmla="*/ 373 w 1526"/>
                <a:gd name="T47" fmla="*/ 0 h 1343"/>
                <a:gd name="T48" fmla="*/ 227 w 1526"/>
                <a:gd name="T49" fmla="*/ 35 h 1343"/>
                <a:gd name="T50" fmla="*/ 81 w 1526"/>
                <a:gd name="T51" fmla="*/ 43 h 1343"/>
                <a:gd name="T52" fmla="*/ 64 w 1526"/>
                <a:gd name="T53" fmla="*/ 95 h 1343"/>
                <a:gd name="T54" fmla="*/ 47 w 1526"/>
                <a:gd name="T55" fmla="*/ 121 h 1343"/>
                <a:gd name="T56" fmla="*/ 38 w 1526"/>
                <a:gd name="T57" fmla="*/ 207 h 1343"/>
                <a:gd name="T58" fmla="*/ 30 w 1526"/>
                <a:gd name="T59" fmla="*/ 233 h 1343"/>
                <a:gd name="T60" fmla="*/ 47 w 1526"/>
                <a:gd name="T61" fmla="*/ 499 h 1343"/>
                <a:gd name="T62" fmla="*/ 90 w 1526"/>
                <a:gd name="T63" fmla="*/ 791 h 1343"/>
                <a:gd name="T64" fmla="*/ 167 w 1526"/>
                <a:gd name="T65" fmla="*/ 895 h 1343"/>
                <a:gd name="T66" fmla="*/ 158 w 1526"/>
                <a:gd name="T67" fmla="*/ 1032 h 1343"/>
                <a:gd name="T68" fmla="*/ 158 w 1526"/>
                <a:gd name="T69" fmla="*/ 1230 h 1343"/>
                <a:gd name="T70" fmla="*/ 184 w 1526"/>
                <a:gd name="T71" fmla="*/ 1290 h 13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6"/>
                <a:gd name="T109" fmla="*/ 0 h 1343"/>
                <a:gd name="T110" fmla="*/ 1526 w 1526"/>
                <a:gd name="T111" fmla="*/ 1343 h 13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6" h="1343">
                  <a:moveTo>
                    <a:pt x="184" y="1290"/>
                  </a:moveTo>
                  <a:cubicBezTo>
                    <a:pt x="309" y="1296"/>
                    <a:pt x="498" y="1343"/>
                    <a:pt x="597" y="1238"/>
                  </a:cubicBezTo>
                  <a:cubicBezTo>
                    <a:pt x="644" y="1107"/>
                    <a:pt x="555" y="935"/>
                    <a:pt x="717" y="877"/>
                  </a:cubicBezTo>
                  <a:cubicBezTo>
                    <a:pt x="765" y="883"/>
                    <a:pt x="795" y="890"/>
                    <a:pt x="838" y="903"/>
                  </a:cubicBezTo>
                  <a:cubicBezTo>
                    <a:pt x="879" y="897"/>
                    <a:pt x="919" y="891"/>
                    <a:pt x="958" y="877"/>
                  </a:cubicBezTo>
                  <a:cubicBezTo>
                    <a:pt x="1040" y="889"/>
                    <a:pt x="1047" y="895"/>
                    <a:pt x="1139" y="886"/>
                  </a:cubicBezTo>
                  <a:cubicBezTo>
                    <a:pt x="1185" y="816"/>
                    <a:pt x="1189" y="765"/>
                    <a:pt x="1216" y="688"/>
                  </a:cubicBezTo>
                  <a:cubicBezTo>
                    <a:pt x="1222" y="544"/>
                    <a:pt x="1207" y="518"/>
                    <a:pt x="1242" y="422"/>
                  </a:cubicBezTo>
                  <a:cubicBezTo>
                    <a:pt x="1252" y="344"/>
                    <a:pt x="1243" y="381"/>
                    <a:pt x="1268" y="310"/>
                  </a:cubicBezTo>
                  <a:cubicBezTo>
                    <a:pt x="1277" y="284"/>
                    <a:pt x="1298" y="283"/>
                    <a:pt x="1319" y="276"/>
                  </a:cubicBezTo>
                  <a:cubicBezTo>
                    <a:pt x="1375" y="257"/>
                    <a:pt x="1414" y="249"/>
                    <a:pt x="1474" y="241"/>
                  </a:cubicBezTo>
                  <a:cubicBezTo>
                    <a:pt x="1498" y="225"/>
                    <a:pt x="1526" y="198"/>
                    <a:pt x="1500" y="164"/>
                  </a:cubicBezTo>
                  <a:cubicBezTo>
                    <a:pt x="1499" y="162"/>
                    <a:pt x="1450" y="148"/>
                    <a:pt x="1448" y="147"/>
                  </a:cubicBezTo>
                  <a:cubicBezTo>
                    <a:pt x="1442" y="141"/>
                    <a:pt x="1435" y="136"/>
                    <a:pt x="1431" y="129"/>
                  </a:cubicBezTo>
                  <a:cubicBezTo>
                    <a:pt x="1426" y="121"/>
                    <a:pt x="1428" y="110"/>
                    <a:pt x="1422" y="104"/>
                  </a:cubicBezTo>
                  <a:cubicBezTo>
                    <a:pt x="1418" y="100"/>
                    <a:pt x="1363" y="86"/>
                    <a:pt x="1362" y="86"/>
                  </a:cubicBezTo>
                  <a:cubicBezTo>
                    <a:pt x="1339" y="80"/>
                    <a:pt x="1293" y="69"/>
                    <a:pt x="1293" y="69"/>
                  </a:cubicBezTo>
                  <a:cubicBezTo>
                    <a:pt x="1219" y="72"/>
                    <a:pt x="1144" y="69"/>
                    <a:pt x="1070" y="78"/>
                  </a:cubicBezTo>
                  <a:cubicBezTo>
                    <a:pt x="897" y="98"/>
                    <a:pt x="1046" y="92"/>
                    <a:pt x="967" y="121"/>
                  </a:cubicBezTo>
                  <a:cubicBezTo>
                    <a:pt x="945" y="129"/>
                    <a:pt x="920" y="130"/>
                    <a:pt x="898" y="138"/>
                  </a:cubicBezTo>
                  <a:cubicBezTo>
                    <a:pt x="846" y="130"/>
                    <a:pt x="773" y="141"/>
                    <a:pt x="734" y="104"/>
                  </a:cubicBezTo>
                  <a:cubicBezTo>
                    <a:pt x="720" y="58"/>
                    <a:pt x="697" y="68"/>
                    <a:pt x="649" y="61"/>
                  </a:cubicBezTo>
                  <a:cubicBezTo>
                    <a:pt x="582" y="38"/>
                    <a:pt x="526" y="40"/>
                    <a:pt x="451" y="35"/>
                  </a:cubicBezTo>
                  <a:cubicBezTo>
                    <a:pt x="423" y="25"/>
                    <a:pt x="401" y="10"/>
                    <a:pt x="373" y="0"/>
                  </a:cubicBezTo>
                  <a:cubicBezTo>
                    <a:pt x="326" y="7"/>
                    <a:pt x="274" y="30"/>
                    <a:pt x="227" y="35"/>
                  </a:cubicBezTo>
                  <a:cubicBezTo>
                    <a:pt x="178" y="40"/>
                    <a:pt x="130" y="40"/>
                    <a:pt x="81" y="43"/>
                  </a:cubicBezTo>
                  <a:cubicBezTo>
                    <a:pt x="75" y="60"/>
                    <a:pt x="71" y="78"/>
                    <a:pt x="64" y="95"/>
                  </a:cubicBezTo>
                  <a:cubicBezTo>
                    <a:pt x="60" y="104"/>
                    <a:pt x="49" y="111"/>
                    <a:pt x="47" y="121"/>
                  </a:cubicBezTo>
                  <a:cubicBezTo>
                    <a:pt x="40" y="149"/>
                    <a:pt x="42" y="179"/>
                    <a:pt x="38" y="207"/>
                  </a:cubicBezTo>
                  <a:cubicBezTo>
                    <a:pt x="37" y="216"/>
                    <a:pt x="33" y="224"/>
                    <a:pt x="30" y="233"/>
                  </a:cubicBezTo>
                  <a:cubicBezTo>
                    <a:pt x="25" y="310"/>
                    <a:pt x="0" y="427"/>
                    <a:pt x="47" y="499"/>
                  </a:cubicBezTo>
                  <a:cubicBezTo>
                    <a:pt x="76" y="592"/>
                    <a:pt x="62" y="697"/>
                    <a:pt x="90" y="791"/>
                  </a:cubicBezTo>
                  <a:cubicBezTo>
                    <a:pt x="93" y="801"/>
                    <a:pt x="156" y="884"/>
                    <a:pt x="167" y="895"/>
                  </a:cubicBezTo>
                  <a:cubicBezTo>
                    <a:pt x="184" y="941"/>
                    <a:pt x="174" y="987"/>
                    <a:pt x="158" y="1032"/>
                  </a:cubicBezTo>
                  <a:cubicBezTo>
                    <a:pt x="151" y="1156"/>
                    <a:pt x="143" y="1139"/>
                    <a:pt x="158" y="1230"/>
                  </a:cubicBezTo>
                  <a:cubicBezTo>
                    <a:pt x="159" y="1237"/>
                    <a:pt x="163" y="1314"/>
                    <a:pt x="184" y="12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2218" name="Rectangle 9"/>
          <p:cNvSpPr>
            <a:spLocks noChangeArrowheads="1"/>
          </p:cNvSpPr>
          <p:nvPr/>
        </p:nvSpPr>
        <p:spPr bwMode="auto">
          <a:xfrm>
            <a:off x="4429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i="1">
                <a:solidFill>
                  <a:srgbClr val="0000FF"/>
                </a:solidFill>
                <a:latin typeface="Verdana" panose="020B0604030504040204" pitchFamily="34" charset="0"/>
              </a:rPr>
              <a:t>Device Type	</a:t>
            </a:r>
          </a:p>
        </p:txBody>
      </p:sp>
      <p:pic>
        <p:nvPicPr>
          <p:cNvPr id="222220" name="Picture 11" descr="Top view of hand-carried evacu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25" y="274638"/>
            <a:ext cx="39243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F8629AE0-4489-4A1E-B84B-21713D5E827A}" type="slidenum">
              <a:rPr lang="en-US" altLang="en-US"/>
              <a:pPr/>
              <a:t>15</a:t>
            </a:fld>
            <a:endParaRPr lang="en-US" altLang="en-US"/>
          </a:p>
        </p:txBody>
      </p:sp>
      <p:sp>
        <p:nvSpPr>
          <p:cNvPr id="223234"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914B5A0-ED59-4295-9725-31EF4358B1DE}" type="slidenum">
              <a:rPr lang="en-US" altLang="en-US" sz="1200">
                <a:solidFill>
                  <a:srgbClr val="898989"/>
                </a:solidFill>
                <a:latin typeface="Calibri" panose="020F0502020204030204" pitchFamily="34" charset="0"/>
              </a:rPr>
              <a:pPr algn="r" eaLnBrk="1" hangingPunct="1"/>
              <a:t>15</a:t>
            </a:fld>
            <a:endParaRPr lang="en-US" altLang="en-US" sz="1200">
              <a:solidFill>
                <a:srgbClr val="898989"/>
              </a:solidFill>
              <a:latin typeface="Calibri" panose="020F0502020204030204" pitchFamily="34" charset="0"/>
            </a:endParaRPr>
          </a:p>
        </p:txBody>
      </p:sp>
      <p:pic>
        <p:nvPicPr>
          <p:cNvPr id="223235" name="Picture 2" descr="Two people carrying the basic stairchai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0"/>
            <a:ext cx="4087812"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3" descr="Two people carrying the fabric s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225" y="3265488"/>
            <a:ext cx="46767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4" descr="Two people doing a manual car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21050"/>
            <a:ext cx="47704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5" descr="two people carrying the extended handle stairch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4991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Text Box 6"/>
          <p:cNvSpPr txBox="1">
            <a:spLocks noChangeArrowheads="1"/>
          </p:cNvSpPr>
          <p:nvPr/>
        </p:nvSpPr>
        <p:spPr bwMode="auto">
          <a:xfrm>
            <a:off x="1387475" y="6259513"/>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FF00"/>
                </a:solidFill>
                <a:latin typeface="Comic Sans MS" panose="030F0702030302020204" pitchFamily="66" charset="0"/>
              </a:rPr>
              <a:t>Manual Carry</a:t>
            </a:r>
          </a:p>
        </p:txBody>
      </p:sp>
      <p:sp>
        <p:nvSpPr>
          <p:cNvPr id="223240" name="Text Box 7"/>
          <p:cNvSpPr txBox="1">
            <a:spLocks noChangeArrowheads="1"/>
          </p:cNvSpPr>
          <p:nvPr/>
        </p:nvSpPr>
        <p:spPr bwMode="auto">
          <a:xfrm>
            <a:off x="391886" y="2738438"/>
            <a:ext cx="450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rgbClr val="FFFF00"/>
                </a:solidFill>
                <a:latin typeface="Comic Sans MS" panose="030F0702030302020204" pitchFamily="66" charset="0"/>
              </a:rPr>
              <a:t>Extended Handle Stairchair</a:t>
            </a:r>
          </a:p>
        </p:txBody>
      </p:sp>
      <p:sp>
        <p:nvSpPr>
          <p:cNvPr id="223241" name="Text Box 8"/>
          <p:cNvSpPr txBox="1">
            <a:spLocks noChangeArrowheads="1"/>
          </p:cNvSpPr>
          <p:nvPr/>
        </p:nvSpPr>
        <p:spPr bwMode="auto">
          <a:xfrm>
            <a:off x="5507038" y="2560638"/>
            <a:ext cx="3262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rgbClr val="FFFF00"/>
                </a:solidFill>
                <a:latin typeface="Comic Sans MS" panose="030F0702030302020204" pitchFamily="66" charset="0"/>
              </a:rPr>
              <a:t>Basic Stairchair</a:t>
            </a:r>
          </a:p>
        </p:txBody>
      </p:sp>
      <p:sp>
        <p:nvSpPr>
          <p:cNvPr id="223242" name="Text Box 9"/>
          <p:cNvSpPr txBox="1">
            <a:spLocks noChangeArrowheads="1"/>
          </p:cNvSpPr>
          <p:nvPr/>
        </p:nvSpPr>
        <p:spPr bwMode="auto">
          <a:xfrm>
            <a:off x="5532438" y="6134100"/>
            <a:ext cx="3262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FFFF00"/>
                </a:solidFill>
                <a:latin typeface="Comic Sans MS" panose="030F0702030302020204" pitchFamily="66" charset="0"/>
              </a:rPr>
              <a:t>Fabric Seat</a:t>
            </a:r>
          </a:p>
        </p:txBody>
      </p:sp>
      <p:sp>
        <p:nvSpPr>
          <p:cNvPr id="223243" name="Line 10"/>
          <p:cNvSpPr>
            <a:spLocks noChangeShapeType="1"/>
          </p:cNvSpPr>
          <p:nvPr/>
        </p:nvSpPr>
        <p:spPr bwMode="auto">
          <a:xfrm>
            <a:off x="0" y="3292475"/>
            <a:ext cx="91440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244" name="Line 11"/>
          <p:cNvSpPr>
            <a:spLocks noChangeShapeType="1"/>
          </p:cNvSpPr>
          <p:nvPr/>
        </p:nvSpPr>
        <p:spPr bwMode="auto">
          <a:xfrm flipV="1">
            <a:off x="5502275" y="-274638"/>
            <a:ext cx="0" cy="3521076"/>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245" name="Line 12"/>
          <p:cNvSpPr>
            <a:spLocks noChangeShapeType="1"/>
          </p:cNvSpPr>
          <p:nvPr/>
        </p:nvSpPr>
        <p:spPr bwMode="auto">
          <a:xfrm flipV="1">
            <a:off x="4740275" y="3336925"/>
            <a:ext cx="0" cy="3521075"/>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5"/>
          <p:cNvSpPr>
            <a:spLocks noGrp="1"/>
          </p:cNvSpPr>
          <p:nvPr>
            <p:ph type="sldNum" sz="quarter" idx="12"/>
          </p:nvPr>
        </p:nvSpPr>
        <p:spPr/>
        <p:txBody>
          <a:bodyPr/>
          <a:lstStyle/>
          <a:p>
            <a:fld id="{EEDB90D3-8316-4714-983D-63E74B317FAE}" type="slidenum">
              <a:rPr lang="en-US" altLang="en-US"/>
              <a:pPr/>
              <a:t>16</a:t>
            </a:fld>
            <a:endParaRPr lang="en-US" altLang="en-US"/>
          </a:p>
        </p:txBody>
      </p:sp>
      <p:sp>
        <p:nvSpPr>
          <p:cNvPr id="224258"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46BA591-4BCE-42CD-ABF3-A4B4A7A3ADF8}" type="slidenum">
              <a:rPr lang="en-US" altLang="en-US" sz="1200">
                <a:solidFill>
                  <a:srgbClr val="898989"/>
                </a:solidFill>
                <a:latin typeface="Calibri" panose="020F0502020204030204" pitchFamily="34" charset="0"/>
              </a:rPr>
              <a:pPr algn="r" eaLnBrk="1" hangingPunct="1"/>
              <a:t>16</a:t>
            </a:fld>
            <a:endParaRPr lang="en-US" altLang="en-US" sz="1200">
              <a:solidFill>
                <a:srgbClr val="898989"/>
              </a:solidFill>
              <a:latin typeface="Calibri" panose="020F0502020204030204" pitchFamily="34" charset="0"/>
            </a:endParaRPr>
          </a:p>
        </p:txBody>
      </p:sp>
      <p:sp>
        <p:nvSpPr>
          <p:cNvPr id="224259" name="Rectangle 12"/>
          <p:cNvSpPr>
            <a:spLocks noChangeArrowheads="1"/>
          </p:cNvSpPr>
          <p:nvPr/>
        </p:nvSpPr>
        <p:spPr bwMode="auto">
          <a:xfrm>
            <a:off x="4429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i="1">
                <a:solidFill>
                  <a:srgbClr val="0000FF"/>
                </a:solidFill>
                <a:latin typeface="Verdana" panose="020B0604030504040204" pitchFamily="34" charset="0"/>
              </a:rPr>
              <a:t>Track-Type Devices</a:t>
            </a:r>
            <a:r>
              <a:rPr lang="en-US" altLang="en-US" sz="4400" i="1">
                <a:solidFill>
                  <a:srgbClr val="0000FF"/>
                </a:solidFill>
                <a:latin typeface="Calibri" panose="020F0502020204030204" pitchFamily="34" charset="0"/>
              </a:rPr>
              <a:t>	</a:t>
            </a:r>
          </a:p>
        </p:txBody>
      </p:sp>
      <p:sp>
        <p:nvSpPr>
          <p:cNvPr id="224260" name="Rectangle 13"/>
          <p:cNvSpPr>
            <a:spLocks noChangeArrowheads="1"/>
          </p:cNvSpPr>
          <p:nvPr/>
        </p:nvSpPr>
        <p:spPr bwMode="auto">
          <a:xfrm>
            <a:off x="914400" y="32924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endParaRPr lang="en-US" altLang="en-US" sz="2800">
              <a:solidFill>
                <a:schemeClr val="bg2"/>
              </a:solidFill>
              <a:latin typeface="Calibri" panose="020F0502020204030204" pitchFamily="34" charset="0"/>
            </a:endParaRPr>
          </a:p>
        </p:txBody>
      </p:sp>
      <p:pic>
        <p:nvPicPr>
          <p:cNvPr id="224261" name="Picture 12" descr="Narrow track-type stairchair made by A O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365125"/>
            <a:ext cx="203676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15" descr="Long track stairchair made by Garaven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1143000"/>
            <a:ext cx="166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16" descr="Rear facing track-type stairchair-Glider Product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163" y="962025"/>
            <a:ext cx="28575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4264" name="Group 38" descr="two-wheeled track-type stairchair made by Evac plus Chair"/>
          <p:cNvGrpSpPr>
            <a:grpSpLocks/>
          </p:cNvGrpSpPr>
          <p:nvPr/>
        </p:nvGrpSpPr>
        <p:grpSpPr bwMode="auto">
          <a:xfrm>
            <a:off x="442913" y="3429000"/>
            <a:ext cx="2828925" cy="3173413"/>
            <a:chOff x="279" y="1305"/>
            <a:chExt cx="2544" cy="2854"/>
          </a:xfrm>
        </p:grpSpPr>
        <p:pic>
          <p:nvPicPr>
            <p:cNvPr id="22426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 y="1305"/>
              <a:ext cx="2544" cy="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4266" name="Group 37"/>
            <p:cNvGrpSpPr>
              <a:grpSpLocks/>
            </p:cNvGrpSpPr>
            <p:nvPr/>
          </p:nvGrpSpPr>
          <p:grpSpPr bwMode="auto">
            <a:xfrm>
              <a:off x="624" y="3361"/>
              <a:ext cx="1133" cy="739"/>
              <a:chOff x="624" y="3361"/>
              <a:chExt cx="1133" cy="739"/>
            </a:xfrm>
          </p:grpSpPr>
          <p:sp>
            <p:nvSpPr>
              <p:cNvPr id="224267" name="Line 24"/>
              <p:cNvSpPr>
                <a:spLocks noChangeShapeType="1"/>
              </p:cNvSpPr>
              <p:nvPr/>
            </p:nvSpPr>
            <p:spPr bwMode="auto">
              <a:xfrm>
                <a:off x="755" y="34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68" name="Freeform 19"/>
              <p:cNvSpPr>
                <a:spLocks/>
              </p:cNvSpPr>
              <p:nvPr/>
            </p:nvSpPr>
            <p:spPr bwMode="auto">
              <a:xfrm rot="-130001">
                <a:off x="624" y="3361"/>
                <a:ext cx="1133" cy="739"/>
              </a:xfrm>
              <a:custGeom>
                <a:avLst/>
                <a:gdLst>
                  <a:gd name="T0" fmla="*/ 0 w 1133"/>
                  <a:gd name="T1" fmla="*/ 0 h 739"/>
                  <a:gd name="T2" fmla="*/ 643 w 1133"/>
                  <a:gd name="T3" fmla="*/ 480 h 739"/>
                  <a:gd name="T4" fmla="*/ 1133 w 1133"/>
                  <a:gd name="T5" fmla="*/ 701 h 739"/>
                  <a:gd name="T6" fmla="*/ 816 w 1133"/>
                  <a:gd name="T7" fmla="*/ 739 h 739"/>
                  <a:gd name="T8" fmla="*/ 77 w 1133"/>
                  <a:gd name="T9" fmla="*/ 327 h 739"/>
                  <a:gd name="T10" fmla="*/ 0 w 1133"/>
                  <a:gd name="T11" fmla="*/ 0 h 739"/>
                  <a:gd name="T12" fmla="*/ 0 60000 65536"/>
                  <a:gd name="T13" fmla="*/ 0 60000 65536"/>
                  <a:gd name="T14" fmla="*/ 0 60000 65536"/>
                  <a:gd name="T15" fmla="*/ 0 60000 65536"/>
                  <a:gd name="T16" fmla="*/ 0 60000 65536"/>
                  <a:gd name="T17" fmla="*/ 0 60000 65536"/>
                  <a:gd name="T18" fmla="*/ 0 w 1133"/>
                  <a:gd name="T19" fmla="*/ 0 h 739"/>
                  <a:gd name="T20" fmla="*/ 1133 w 1133"/>
                  <a:gd name="T21" fmla="*/ 739 h 739"/>
                </a:gdLst>
                <a:ahLst/>
                <a:cxnLst>
                  <a:cxn ang="T12">
                    <a:pos x="T0" y="T1"/>
                  </a:cxn>
                  <a:cxn ang="T13">
                    <a:pos x="T2" y="T3"/>
                  </a:cxn>
                  <a:cxn ang="T14">
                    <a:pos x="T4" y="T5"/>
                  </a:cxn>
                  <a:cxn ang="T15">
                    <a:pos x="T6" y="T7"/>
                  </a:cxn>
                  <a:cxn ang="T16">
                    <a:pos x="T8" y="T9"/>
                  </a:cxn>
                  <a:cxn ang="T17">
                    <a:pos x="T10" y="T11"/>
                  </a:cxn>
                </a:cxnLst>
                <a:rect l="T18" t="T19" r="T20" b="T21"/>
                <a:pathLst>
                  <a:path w="1133" h="739">
                    <a:moveTo>
                      <a:pt x="0" y="0"/>
                    </a:moveTo>
                    <a:lnTo>
                      <a:pt x="643" y="480"/>
                    </a:lnTo>
                    <a:lnTo>
                      <a:pt x="1133" y="701"/>
                    </a:lnTo>
                    <a:lnTo>
                      <a:pt x="816" y="739"/>
                    </a:lnTo>
                    <a:lnTo>
                      <a:pt x="77" y="3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269" name="Line 20"/>
              <p:cNvSpPr>
                <a:spLocks noChangeShapeType="1"/>
              </p:cNvSpPr>
              <p:nvPr/>
            </p:nvSpPr>
            <p:spPr bwMode="auto">
              <a:xfrm>
                <a:off x="1452" y="3765"/>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70" name="Line 21"/>
              <p:cNvSpPr>
                <a:spLocks noChangeShapeType="1"/>
              </p:cNvSpPr>
              <p:nvPr/>
            </p:nvSpPr>
            <p:spPr bwMode="auto">
              <a:xfrm>
                <a:off x="1408" y="37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71" name="Line 22"/>
              <p:cNvSpPr>
                <a:spLocks noChangeShapeType="1"/>
              </p:cNvSpPr>
              <p:nvPr/>
            </p:nvSpPr>
            <p:spPr bwMode="auto">
              <a:xfrm>
                <a:off x="755" y="34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4272" name="Group 27"/>
              <p:cNvGrpSpPr>
                <a:grpSpLocks/>
              </p:cNvGrpSpPr>
              <p:nvPr/>
            </p:nvGrpSpPr>
            <p:grpSpPr bwMode="auto">
              <a:xfrm>
                <a:off x="624" y="3361"/>
                <a:ext cx="1133" cy="739"/>
                <a:chOff x="624" y="3361"/>
                <a:chExt cx="1133" cy="739"/>
              </a:xfrm>
            </p:grpSpPr>
            <p:sp>
              <p:nvSpPr>
                <p:cNvPr id="224273" name="Freeform 25"/>
                <p:cNvSpPr>
                  <a:spLocks/>
                </p:cNvSpPr>
                <p:nvPr/>
              </p:nvSpPr>
              <p:spPr bwMode="auto">
                <a:xfrm rot="-130001">
                  <a:off x="624" y="3361"/>
                  <a:ext cx="1133" cy="739"/>
                </a:xfrm>
                <a:custGeom>
                  <a:avLst/>
                  <a:gdLst>
                    <a:gd name="T0" fmla="*/ 0 w 1133"/>
                    <a:gd name="T1" fmla="*/ 0 h 739"/>
                    <a:gd name="T2" fmla="*/ 643 w 1133"/>
                    <a:gd name="T3" fmla="*/ 480 h 739"/>
                    <a:gd name="T4" fmla="*/ 1133 w 1133"/>
                    <a:gd name="T5" fmla="*/ 701 h 739"/>
                    <a:gd name="T6" fmla="*/ 816 w 1133"/>
                    <a:gd name="T7" fmla="*/ 739 h 739"/>
                    <a:gd name="T8" fmla="*/ 77 w 1133"/>
                    <a:gd name="T9" fmla="*/ 327 h 739"/>
                    <a:gd name="T10" fmla="*/ 0 w 1133"/>
                    <a:gd name="T11" fmla="*/ 0 h 739"/>
                    <a:gd name="T12" fmla="*/ 0 60000 65536"/>
                    <a:gd name="T13" fmla="*/ 0 60000 65536"/>
                    <a:gd name="T14" fmla="*/ 0 60000 65536"/>
                    <a:gd name="T15" fmla="*/ 0 60000 65536"/>
                    <a:gd name="T16" fmla="*/ 0 60000 65536"/>
                    <a:gd name="T17" fmla="*/ 0 60000 65536"/>
                    <a:gd name="T18" fmla="*/ 0 w 1133"/>
                    <a:gd name="T19" fmla="*/ 0 h 739"/>
                    <a:gd name="T20" fmla="*/ 1133 w 1133"/>
                    <a:gd name="T21" fmla="*/ 739 h 739"/>
                  </a:gdLst>
                  <a:ahLst/>
                  <a:cxnLst>
                    <a:cxn ang="T12">
                      <a:pos x="T0" y="T1"/>
                    </a:cxn>
                    <a:cxn ang="T13">
                      <a:pos x="T2" y="T3"/>
                    </a:cxn>
                    <a:cxn ang="T14">
                      <a:pos x="T4" y="T5"/>
                    </a:cxn>
                    <a:cxn ang="T15">
                      <a:pos x="T6" y="T7"/>
                    </a:cxn>
                    <a:cxn ang="T16">
                      <a:pos x="T8" y="T9"/>
                    </a:cxn>
                    <a:cxn ang="T17">
                      <a:pos x="T10" y="T11"/>
                    </a:cxn>
                  </a:cxnLst>
                  <a:rect l="T18" t="T19" r="T20" b="T21"/>
                  <a:pathLst>
                    <a:path w="1133" h="739">
                      <a:moveTo>
                        <a:pt x="0" y="0"/>
                      </a:moveTo>
                      <a:lnTo>
                        <a:pt x="643" y="480"/>
                      </a:lnTo>
                      <a:lnTo>
                        <a:pt x="1133" y="701"/>
                      </a:lnTo>
                      <a:lnTo>
                        <a:pt x="816" y="739"/>
                      </a:lnTo>
                      <a:lnTo>
                        <a:pt x="77" y="3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274" name="Line 26"/>
                <p:cNvSpPr>
                  <a:spLocks noChangeShapeType="1"/>
                </p:cNvSpPr>
                <p:nvPr/>
              </p:nvSpPr>
              <p:spPr bwMode="auto">
                <a:xfrm>
                  <a:off x="755" y="34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4275" name="Line 28"/>
              <p:cNvSpPr>
                <a:spLocks noChangeShapeType="1"/>
              </p:cNvSpPr>
              <p:nvPr/>
            </p:nvSpPr>
            <p:spPr bwMode="auto">
              <a:xfrm>
                <a:off x="1408" y="37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4276" name="Group 29"/>
              <p:cNvGrpSpPr>
                <a:grpSpLocks/>
              </p:cNvGrpSpPr>
              <p:nvPr/>
            </p:nvGrpSpPr>
            <p:grpSpPr bwMode="auto">
              <a:xfrm>
                <a:off x="624" y="3361"/>
                <a:ext cx="1133" cy="739"/>
                <a:chOff x="624" y="3361"/>
                <a:chExt cx="1133" cy="739"/>
              </a:xfrm>
            </p:grpSpPr>
            <p:sp>
              <p:nvSpPr>
                <p:cNvPr id="224277" name="Freeform 30"/>
                <p:cNvSpPr>
                  <a:spLocks/>
                </p:cNvSpPr>
                <p:nvPr/>
              </p:nvSpPr>
              <p:spPr bwMode="auto">
                <a:xfrm rot="-130001">
                  <a:off x="624" y="3361"/>
                  <a:ext cx="1133" cy="739"/>
                </a:xfrm>
                <a:custGeom>
                  <a:avLst/>
                  <a:gdLst>
                    <a:gd name="T0" fmla="*/ 0 w 1133"/>
                    <a:gd name="T1" fmla="*/ 0 h 739"/>
                    <a:gd name="T2" fmla="*/ 643 w 1133"/>
                    <a:gd name="T3" fmla="*/ 480 h 739"/>
                    <a:gd name="T4" fmla="*/ 1133 w 1133"/>
                    <a:gd name="T5" fmla="*/ 701 h 739"/>
                    <a:gd name="T6" fmla="*/ 816 w 1133"/>
                    <a:gd name="T7" fmla="*/ 739 h 739"/>
                    <a:gd name="T8" fmla="*/ 77 w 1133"/>
                    <a:gd name="T9" fmla="*/ 327 h 739"/>
                    <a:gd name="T10" fmla="*/ 0 w 1133"/>
                    <a:gd name="T11" fmla="*/ 0 h 739"/>
                    <a:gd name="T12" fmla="*/ 0 60000 65536"/>
                    <a:gd name="T13" fmla="*/ 0 60000 65536"/>
                    <a:gd name="T14" fmla="*/ 0 60000 65536"/>
                    <a:gd name="T15" fmla="*/ 0 60000 65536"/>
                    <a:gd name="T16" fmla="*/ 0 60000 65536"/>
                    <a:gd name="T17" fmla="*/ 0 60000 65536"/>
                    <a:gd name="T18" fmla="*/ 0 w 1133"/>
                    <a:gd name="T19" fmla="*/ 0 h 739"/>
                    <a:gd name="T20" fmla="*/ 1133 w 1133"/>
                    <a:gd name="T21" fmla="*/ 739 h 739"/>
                  </a:gdLst>
                  <a:ahLst/>
                  <a:cxnLst>
                    <a:cxn ang="T12">
                      <a:pos x="T0" y="T1"/>
                    </a:cxn>
                    <a:cxn ang="T13">
                      <a:pos x="T2" y="T3"/>
                    </a:cxn>
                    <a:cxn ang="T14">
                      <a:pos x="T4" y="T5"/>
                    </a:cxn>
                    <a:cxn ang="T15">
                      <a:pos x="T6" y="T7"/>
                    </a:cxn>
                    <a:cxn ang="T16">
                      <a:pos x="T8" y="T9"/>
                    </a:cxn>
                    <a:cxn ang="T17">
                      <a:pos x="T10" y="T11"/>
                    </a:cxn>
                  </a:cxnLst>
                  <a:rect l="T18" t="T19" r="T20" b="T21"/>
                  <a:pathLst>
                    <a:path w="1133" h="739">
                      <a:moveTo>
                        <a:pt x="0" y="0"/>
                      </a:moveTo>
                      <a:lnTo>
                        <a:pt x="643" y="480"/>
                      </a:lnTo>
                      <a:lnTo>
                        <a:pt x="1133" y="701"/>
                      </a:lnTo>
                      <a:lnTo>
                        <a:pt x="816" y="739"/>
                      </a:lnTo>
                      <a:lnTo>
                        <a:pt x="77" y="3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278" name="Line 31"/>
                <p:cNvSpPr>
                  <a:spLocks noChangeShapeType="1"/>
                </p:cNvSpPr>
                <p:nvPr/>
              </p:nvSpPr>
              <p:spPr bwMode="auto">
                <a:xfrm>
                  <a:off x="755" y="34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4279" name="Group 36"/>
              <p:cNvGrpSpPr>
                <a:grpSpLocks/>
              </p:cNvGrpSpPr>
              <p:nvPr/>
            </p:nvGrpSpPr>
            <p:grpSpPr bwMode="auto">
              <a:xfrm>
                <a:off x="624" y="3361"/>
                <a:ext cx="1133" cy="739"/>
                <a:chOff x="624" y="3361"/>
                <a:chExt cx="1133" cy="739"/>
              </a:xfrm>
            </p:grpSpPr>
            <p:sp>
              <p:nvSpPr>
                <p:cNvPr id="224280" name="Line 32"/>
                <p:cNvSpPr>
                  <a:spLocks noChangeShapeType="1"/>
                </p:cNvSpPr>
                <p:nvPr/>
              </p:nvSpPr>
              <p:spPr bwMode="auto">
                <a:xfrm>
                  <a:off x="1408" y="37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4281" name="Group 33"/>
                <p:cNvGrpSpPr>
                  <a:grpSpLocks/>
                </p:cNvGrpSpPr>
                <p:nvPr/>
              </p:nvGrpSpPr>
              <p:grpSpPr bwMode="auto">
                <a:xfrm>
                  <a:off x="624" y="3361"/>
                  <a:ext cx="1133" cy="739"/>
                  <a:chOff x="624" y="3361"/>
                  <a:chExt cx="1133" cy="739"/>
                </a:xfrm>
              </p:grpSpPr>
              <p:sp>
                <p:nvSpPr>
                  <p:cNvPr id="224282" name="Freeform 34"/>
                  <p:cNvSpPr>
                    <a:spLocks/>
                  </p:cNvSpPr>
                  <p:nvPr/>
                </p:nvSpPr>
                <p:spPr bwMode="auto">
                  <a:xfrm rot="-130001">
                    <a:off x="624" y="3361"/>
                    <a:ext cx="1133" cy="739"/>
                  </a:xfrm>
                  <a:custGeom>
                    <a:avLst/>
                    <a:gdLst>
                      <a:gd name="T0" fmla="*/ 0 w 1133"/>
                      <a:gd name="T1" fmla="*/ 0 h 739"/>
                      <a:gd name="T2" fmla="*/ 643 w 1133"/>
                      <a:gd name="T3" fmla="*/ 480 h 739"/>
                      <a:gd name="T4" fmla="*/ 1133 w 1133"/>
                      <a:gd name="T5" fmla="*/ 701 h 739"/>
                      <a:gd name="T6" fmla="*/ 816 w 1133"/>
                      <a:gd name="T7" fmla="*/ 739 h 739"/>
                      <a:gd name="T8" fmla="*/ 77 w 1133"/>
                      <a:gd name="T9" fmla="*/ 327 h 739"/>
                      <a:gd name="T10" fmla="*/ 0 w 1133"/>
                      <a:gd name="T11" fmla="*/ 0 h 739"/>
                      <a:gd name="T12" fmla="*/ 0 60000 65536"/>
                      <a:gd name="T13" fmla="*/ 0 60000 65536"/>
                      <a:gd name="T14" fmla="*/ 0 60000 65536"/>
                      <a:gd name="T15" fmla="*/ 0 60000 65536"/>
                      <a:gd name="T16" fmla="*/ 0 60000 65536"/>
                      <a:gd name="T17" fmla="*/ 0 60000 65536"/>
                      <a:gd name="T18" fmla="*/ 0 w 1133"/>
                      <a:gd name="T19" fmla="*/ 0 h 739"/>
                      <a:gd name="T20" fmla="*/ 1133 w 1133"/>
                      <a:gd name="T21" fmla="*/ 739 h 739"/>
                    </a:gdLst>
                    <a:ahLst/>
                    <a:cxnLst>
                      <a:cxn ang="T12">
                        <a:pos x="T0" y="T1"/>
                      </a:cxn>
                      <a:cxn ang="T13">
                        <a:pos x="T2" y="T3"/>
                      </a:cxn>
                      <a:cxn ang="T14">
                        <a:pos x="T4" y="T5"/>
                      </a:cxn>
                      <a:cxn ang="T15">
                        <a:pos x="T6" y="T7"/>
                      </a:cxn>
                      <a:cxn ang="T16">
                        <a:pos x="T8" y="T9"/>
                      </a:cxn>
                      <a:cxn ang="T17">
                        <a:pos x="T10" y="T11"/>
                      </a:cxn>
                    </a:cxnLst>
                    <a:rect l="T18" t="T19" r="T20" b="T21"/>
                    <a:pathLst>
                      <a:path w="1133" h="739">
                        <a:moveTo>
                          <a:pt x="0" y="0"/>
                        </a:moveTo>
                        <a:lnTo>
                          <a:pt x="643" y="480"/>
                        </a:lnTo>
                        <a:lnTo>
                          <a:pt x="1133" y="701"/>
                        </a:lnTo>
                        <a:lnTo>
                          <a:pt x="816" y="739"/>
                        </a:lnTo>
                        <a:lnTo>
                          <a:pt x="77" y="3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283" name="Line 35"/>
                  <p:cNvSpPr>
                    <a:spLocks noChangeShapeType="1"/>
                  </p:cNvSpPr>
                  <p:nvPr/>
                </p:nvSpPr>
                <p:spPr bwMode="auto">
                  <a:xfrm>
                    <a:off x="755" y="3481"/>
                    <a:ext cx="186" cy="94"/>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pic>
        <p:nvPicPr>
          <p:cNvPr id="224284" name="Picture 14" descr="Standard track-type stairchair made by Fer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0225" y="3670300"/>
            <a:ext cx="22955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85" name="Text Box 39"/>
          <p:cNvSpPr txBox="1">
            <a:spLocks noChangeArrowheads="1"/>
          </p:cNvSpPr>
          <p:nvPr/>
        </p:nvSpPr>
        <p:spPr bwMode="auto">
          <a:xfrm>
            <a:off x="1698625" y="1463675"/>
            <a:ext cx="195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2400"/>
              <a:t>Long Track (Garaventa)</a:t>
            </a:r>
          </a:p>
        </p:txBody>
      </p:sp>
      <p:sp>
        <p:nvSpPr>
          <p:cNvPr id="224286" name="Text Box 40"/>
          <p:cNvSpPr txBox="1">
            <a:spLocks noChangeArrowheads="1"/>
          </p:cNvSpPr>
          <p:nvPr/>
        </p:nvSpPr>
        <p:spPr bwMode="auto">
          <a:xfrm>
            <a:off x="4340225" y="1463675"/>
            <a:ext cx="195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Rear Facing (Glider)</a:t>
            </a:r>
          </a:p>
        </p:txBody>
      </p:sp>
      <p:sp>
        <p:nvSpPr>
          <p:cNvPr id="224287" name="Text Box 41"/>
          <p:cNvSpPr txBox="1">
            <a:spLocks noChangeArrowheads="1"/>
          </p:cNvSpPr>
          <p:nvPr/>
        </p:nvSpPr>
        <p:spPr bwMode="auto">
          <a:xfrm>
            <a:off x="6713538" y="3990975"/>
            <a:ext cx="195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a:t>Narrow (AOK)</a:t>
            </a:r>
          </a:p>
        </p:txBody>
      </p:sp>
      <p:sp>
        <p:nvSpPr>
          <p:cNvPr id="224288" name="Text Box 42"/>
          <p:cNvSpPr txBox="1">
            <a:spLocks noChangeArrowheads="1"/>
          </p:cNvSpPr>
          <p:nvPr/>
        </p:nvSpPr>
        <p:spPr bwMode="auto">
          <a:xfrm>
            <a:off x="2830513" y="4219575"/>
            <a:ext cx="2263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2-Wheeled (Evac+Chair)</a:t>
            </a:r>
          </a:p>
        </p:txBody>
      </p:sp>
      <p:sp>
        <p:nvSpPr>
          <p:cNvPr id="224289" name="Text Box 43"/>
          <p:cNvSpPr txBox="1">
            <a:spLocks noChangeArrowheads="1"/>
          </p:cNvSpPr>
          <p:nvPr/>
        </p:nvSpPr>
        <p:spPr bwMode="auto">
          <a:xfrm>
            <a:off x="6635750" y="5060950"/>
            <a:ext cx="2508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Standard   (Ferno EZ-Glide)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6C2517D3-8C06-4755-80D7-60121E682308}" type="slidenum">
              <a:rPr lang="en-US" altLang="en-US"/>
              <a:pPr/>
              <a:t>17</a:t>
            </a:fld>
            <a:endParaRPr lang="en-US" altLang="en-US"/>
          </a:p>
        </p:txBody>
      </p:sp>
      <p:sp>
        <p:nvSpPr>
          <p:cNvPr id="225282"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6F13CD4-C1F8-4860-8413-67860D548DC7}" type="slidenum">
              <a:rPr lang="en-US" altLang="en-US" sz="1200">
                <a:solidFill>
                  <a:srgbClr val="898989"/>
                </a:solidFill>
                <a:latin typeface="Calibri" panose="020F0502020204030204" pitchFamily="34" charset="0"/>
              </a:rPr>
              <a:pPr algn="r" eaLnBrk="1" hangingPunct="1"/>
              <a:t>17</a:t>
            </a:fld>
            <a:endParaRPr lang="en-US" altLang="en-US" sz="1200">
              <a:solidFill>
                <a:srgbClr val="898989"/>
              </a:solidFill>
              <a:latin typeface="Calibri" panose="020F0502020204030204" pitchFamily="34" charset="0"/>
            </a:endParaRPr>
          </a:p>
        </p:txBody>
      </p:sp>
      <p:sp>
        <p:nvSpPr>
          <p:cNvPr id="225283" name="Rectangle 2"/>
          <p:cNvSpPr>
            <a:spLocks noGrp="1"/>
          </p:cNvSpPr>
          <p:nvPr>
            <p:ph type="title" idx="4294967295"/>
          </p:nvPr>
        </p:nvSpPr>
        <p:spPr>
          <a:xfrm>
            <a:off x="107950" y="100013"/>
            <a:ext cx="8229600" cy="1143000"/>
          </a:xfrm>
        </p:spPr>
        <p:txBody>
          <a:bodyPr/>
          <a:lstStyle/>
          <a:p>
            <a:r>
              <a:rPr lang="en-US" altLang="en-US">
                <a:latin typeface="Verdana" panose="020B0604030504040204" pitchFamily="34" charset="0"/>
              </a:rPr>
              <a:t>Sled-Type Devices</a:t>
            </a:r>
          </a:p>
        </p:txBody>
      </p:sp>
      <p:pic>
        <p:nvPicPr>
          <p:cNvPr id="225284" name="Picture 4" descr="Fabric Mat - Res-Q-mat product name"/>
          <p:cNvPicPr>
            <a:picLocks noChangeAspect="1"/>
          </p:cNvPicPr>
          <p:nvPr/>
        </p:nvPicPr>
        <p:blipFill>
          <a:blip r:embed="rId3">
            <a:extLst>
              <a:ext uri="{28A0092B-C50C-407E-A947-70E740481C1C}">
                <a14:useLocalDpi xmlns:a14="http://schemas.microsoft.com/office/drawing/2010/main" val="0"/>
              </a:ext>
            </a:extLst>
          </a:blip>
          <a:srcRect l="6270" t="32495" r="18974"/>
          <a:stretch>
            <a:fillRect/>
          </a:stretch>
        </p:blipFill>
        <p:spPr bwMode="auto">
          <a:xfrm>
            <a:off x="5684838" y="4724400"/>
            <a:ext cx="34750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descr="Corrugated Sled, Evacuslide product name"/>
          <p:cNvPicPr>
            <a:picLocks noChangeAspect="1"/>
          </p:cNvPicPr>
          <p:nvPr/>
        </p:nvPicPr>
        <p:blipFill>
          <a:blip r:embed="rId4">
            <a:extLst>
              <a:ext uri="{28A0092B-C50C-407E-A947-70E740481C1C}">
                <a14:useLocalDpi xmlns:a14="http://schemas.microsoft.com/office/drawing/2010/main" val="0"/>
              </a:ext>
            </a:extLst>
          </a:blip>
          <a:srcRect l="29201" t="5434" r="25662" b="39397"/>
          <a:stretch>
            <a:fillRect/>
          </a:stretch>
        </p:blipFill>
        <p:spPr bwMode="auto">
          <a:xfrm>
            <a:off x="2422525" y="1177925"/>
            <a:ext cx="19780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6" descr="Roll-up Sled - Med Sled Product name"/>
          <p:cNvPicPr>
            <a:picLocks noChangeAspect="1"/>
          </p:cNvPicPr>
          <p:nvPr/>
        </p:nvPicPr>
        <p:blipFill>
          <a:blip r:embed="rId5">
            <a:extLst>
              <a:ext uri="{28A0092B-C50C-407E-A947-70E740481C1C}">
                <a14:useLocalDpi xmlns:a14="http://schemas.microsoft.com/office/drawing/2010/main" val="0"/>
              </a:ext>
            </a:extLst>
          </a:blip>
          <a:srcRect l="41800" t="28641" r="5800" b="16075"/>
          <a:stretch>
            <a:fillRect/>
          </a:stretch>
        </p:blipFill>
        <p:spPr bwMode="auto">
          <a:xfrm>
            <a:off x="0" y="1177925"/>
            <a:ext cx="22701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7" descr="Inflatable, Hover Jack product name"/>
          <p:cNvPicPr>
            <a:picLocks noChangeAspect="1"/>
          </p:cNvPicPr>
          <p:nvPr/>
        </p:nvPicPr>
        <p:blipFill>
          <a:blip r:embed="rId6">
            <a:extLst>
              <a:ext uri="{28A0092B-C50C-407E-A947-70E740481C1C}">
                <a14:useLocalDpi xmlns:a14="http://schemas.microsoft.com/office/drawing/2010/main" val="0"/>
              </a:ext>
            </a:extLst>
          </a:blip>
          <a:srcRect l="42798" t="26775" r="15060" b="28200"/>
          <a:stretch>
            <a:fillRect/>
          </a:stretch>
        </p:blipFill>
        <p:spPr bwMode="auto">
          <a:xfrm>
            <a:off x="6889750" y="1177925"/>
            <a:ext cx="22542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7" descr="Hardshell - Lifeslider product name"/>
          <p:cNvPicPr>
            <a:picLocks noChangeAspect="1"/>
          </p:cNvPicPr>
          <p:nvPr/>
        </p:nvPicPr>
        <p:blipFill>
          <a:blip r:embed="rId7">
            <a:extLst>
              <a:ext uri="{28A0092B-C50C-407E-A947-70E740481C1C}">
                <a14:useLocalDpi xmlns:a14="http://schemas.microsoft.com/office/drawing/2010/main" val="0"/>
              </a:ext>
            </a:extLst>
          </a:blip>
          <a:srcRect l="25870" t="17415" r="4781" b="17238"/>
          <a:stretch>
            <a:fillRect/>
          </a:stretch>
        </p:blipFill>
        <p:spPr bwMode="auto">
          <a:xfrm>
            <a:off x="1109663" y="4852988"/>
            <a:ext cx="32766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9" name="Picture 1" descr="Wheeled Subway Sled"/>
          <p:cNvPicPr>
            <a:picLocks noChangeAspect="1"/>
          </p:cNvPicPr>
          <p:nvPr/>
        </p:nvPicPr>
        <p:blipFill>
          <a:blip r:embed="rId8">
            <a:extLst>
              <a:ext uri="{28A0092B-C50C-407E-A947-70E740481C1C}">
                <a14:useLocalDpi xmlns:a14="http://schemas.microsoft.com/office/drawing/2010/main" val="0"/>
              </a:ext>
            </a:extLst>
          </a:blip>
          <a:srcRect l="34691" r="36453"/>
          <a:stretch>
            <a:fillRect/>
          </a:stretch>
        </p:blipFill>
        <p:spPr bwMode="auto">
          <a:xfrm>
            <a:off x="4554538" y="1177925"/>
            <a:ext cx="218122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0" name="Text Box 10"/>
          <p:cNvSpPr txBox="1">
            <a:spLocks noChangeArrowheads="1"/>
          </p:cNvSpPr>
          <p:nvPr/>
        </p:nvSpPr>
        <p:spPr bwMode="auto">
          <a:xfrm rot="3405920">
            <a:off x="365126" y="2043112"/>
            <a:ext cx="1587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2000" b="1" dirty="0">
                <a:solidFill>
                  <a:srgbClr val="FFFF00"/>
                </a:solidFill>
              </a:rPr>
              <a:t>Roll-up (Med Sled)</a:t>
            </a:r>
          </a:p>
        </p:txBody>
      </p:sp>
      <p:sp>
        <p:nvSpPr>
          <p:cNvPr id="225291" name="Text Box 11"/>
          <p:cNvSpPr txBox="1">
            <a:spLocks noChangeArrowheads="1"/>
          </p:cNvSpPr>
          <p:nvPr/>
        </p:nvSpPr>
        <p:spPr bwMode="auto">
          <a:xfrm rot="3924353">
            <a:off x="2794794" y="2272506"/>
            <a:ext cx="1824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00"/>
                </a:solidFill>
              </a:rPr>
              <a:t>Corrugated (Evacuslyde)</a:t>
            </a:r>
          </a:p>
        </p:txBody>
      </p:sp>
      <p:sp>
        <p:nvSpPr>
          <p:cNvPr id="225292" name="Text Box 12"/>
          <p:cNvSpPr txBox="1">
            <a:spLocks noChangeArrowheads="1"/>
          </p:cNvSpPr>
          <p:nvPr/>
        </p:nvSpPr>
        <p:spPr bwMode="auto">
          <a:xfrm rot="3924353">
            <a:off x="4094163" y="3778250"/>
            <a:ext cx="2266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00"/>
                </a:solidFill>
              </a:rPr>
              <a:t>Wheeled (Subway Sled)</a:t>
            </a:r>
          </a:p>
        </p:txBody>
      </p:sp>
      <p:sp>
        <p:nvSpPr>
          <p:cNvPr id="225293" name="Text Box 13"/>
          <p:cNvSpPr txBox="1">
            <a:spLocks noChangeArrowheads="1"/>
          </p:cNvSpPr>
          <p:nvPr/>
        </p:nvSpPr>
        <p:spPr bwMode="auto">
          <a:xfrm rot="3924353">
            <a:off x="6981826" y="2490787"/>
            <a:ext cx="307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00"/>
                </a:solidFill>
              </a:rPr>
              <a:t>Inflatable (Hover Jack)</a:t>
            </a:r>
          </a:p>
        </p:txBody>
      </p:sp>
      <p:sp>
        <p:nvSpPr>
          <p:cNvPr id="225294" name="Text Box 14"/>
          <p:cNvSpPr txBox="1">
            <a:spLocks noChangeArrowheads="1"/>
          </p:cNvSpPr>
          <p:nvPr/>
        </p:nvSpPr>
        <p:spPr bwMode="auto">
          <a:xfrm>
            <a:off x="1028700" y="4781550"/>
            <a:ext cx="1587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t>Hardshell (Lifeslider)</a:t>
            </a:r>
          </a:p>
        </p:txBody>
      </p:sp>
      <p:sp>
        <p:nvSpPr>
          <p:cNvPr id="225295" name="Text Box 15"/>
          <p:cNvSpPr txBox="1">
            <a:spLocks noChangeArrowheads="1"/>
          </p:cNvSpPr>
          <p:nvPr/>
        </p:nvSpPr>
        <p:spPr bwMode="auto">
          <a:xfrm>
            <a:off x="5935663" y="4746625"/>
            <a:ext cx="364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t>Fabric Mat (ResQmat)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096B0B26-DB44-4DAC-B4EA-30CE7C47AB7C}" type="slidenum">
              <a:rPr lang="en-US" altLang="en-US"/>
              <a:pPr/>
              <a:t>18</a:t>
            </a:fld>
            <a:endParaRPr lang="en-US" altLang="en-US"/>
          </a:p>
        </p:txBody>
      </p:sp>
      <p:sp>
        <p:nvSpPr>
          <p:cNvPr id="226306"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08D0A14-3513-4AD1-B1AE-4061D5055E61}" type="slidenum">
              <a:rPr lang="en-US" altLang="en-US" sz="1200">
                <a:solidFill>
                  <a:srgbClr val="898989"/>
                </a:solidFill>
                <a:latin typeface="Calibri" panose="020F0502020204030204" pitchFamily="34" charset="0"/>
              </a:rPr>
              <a:pPr algn="r" eaLnBrk="1" hangingPunct="1"/>
              <a:t>18</a:t>
            </a:fld>
            <a:endParaRPr lang="en-US" altLang="en-US" sz="1200">
              <a:solidFill>
                <a:srgbClr val="898989"/>
              </a:solidFill>
              <a:latin typeface="Calibri" panose="020F0502020204030204" pitchFamily="34" charset="0"/>
            </a:endParaRPr>
          </a:p>
        </p:txBody>
      </p:sp>
      <p:pic>
        <p:nvPicPr>
          <p:cNvPr id="226307" name="Picture 5"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4002">
            <a:off x="5716588" y="2058988"/>
            <a:ext cx="3198812"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Rectangle 6"/>
          <p:cNvSpPr>
            <a:spLocks noGrp="1"/>
          </p:cNvSpPr>
          <p:nvPr>
            <p:ph type="title" idx="4294967295"/>
          </p:nvPr>
        </p:nvSpPr>
        <p:spPr/>
        <p:txBody>
          <a:bodyPr/>
          <a:lstStyle/>
          <a:p>
            <a:r>
              <a:rPr lang="en-US" altLang="en-US">
                <a:latin typeface="Verdana" panose="020B0604030504040204" pitchFamily="34" charset="0"/>
              </a:rPr>
              <a:t>Hurricane Sandy Hits NYC</a:t>
            </a:r>
          </a:p>
        </p:txBody>
      </p:sp>
      <p:pic>
        <p:nvPicPr>
          <p:cNvPr id="226309" name="Picture 7" descr="National Guard soldiers carry a patient down a stairwell at Bellevue Hospital on Nov. 1, in New York. (Sheri F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4238">
            <a:off x="0" y="1876425"/>
            <a:ext cx="256857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8" descr="Patient Evacuation Shows Risk of Outdated Hospital Power Backu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825625"/>
            <a:ext cx="3548063"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2C01E34-16DD-4511-865F-F3969D0ED8AC}" type="slidenum">
              <a:rPr lang="en-US" altLang="en-US"/>
              <a:pPr/>
              <a:t>19</a:t>
            </a:fld>
            <a:endParaRPr lang="en-US" altLang="en-US"/>
          </a:p>
        </p:txBody>
      </p:sp>
      <p:sp>
        <p:nvSpPr>
          <p:cNvPr id="228354" name="Slide Number Placeholder 6"/>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BA5BBB1-5FC7-4E60-9EAB-AF597BEAFC3A}" type="slidenum">
              <a:rPr lang="en-US" altLang="en-US" sz="1200">
                <a:solidFill>
                  <a:srgbClr val="898989"/>
                </a:solidFill>
                <a:latin typeface="Calibri" panose="020F0502020204030204" pitchFamily="34" charset="0"/>
              </a:rPr>
              <a:pPr algn="r" eaLnBrk="1" hangingPunct="1"/>
              <a:t>19</a:t>
            </a:fld>
            <a:endParaRPr lang="en-US" altLang="en-US" sz="1200">
              <a:solidFill>
                <a:srgbClr val="898989"/>
              </a:solidFill>
              <a:latin typeface="Calibri" panose="020F0502020204030204" pitchFamily="34" charset="0"/>
            </a:endParaRPr>
          </a:p>
        </p:txBody>
      </p:sp>
      <p:sp>
        <p:nvSpPr>
          <p:cNvPr id="228355" name="Rectangle 2"/>
          <p:cNvSpPr>
            <a:spLocks noGrp="1" noChangeArrowheads="1"/>
          </p:cNvSpPr>
          <p:nvPr>
            <p:ph type="title" idx="4294967295"/>
          </p:nvPr>
        </p:nvSpPr>
        <p:spPr/>
        <p:txBody>
          <a:bodyPr/>
          <a:lstStyle/>
          <a:p>
            <a:pPr eaLnBrk="1" hangingPunct="1"/>
            <a:r>
              <a:rPr lang="en-US" altLang="en-US">
                <a:latin typeface="Verdana" panose="020B0604030504040204" pitchFamily="34" charset="0"/>
              </a:rPr>
              <a:t>Staircase Width</a:t>
            </a:r>
          </a:p>
        </p:txBody>
      </p:sp>
      <p:sp>
        <p:nvSpPr>
          <p:cNvPr id="228356" name="Rectangle 3"/>
          <p:cNvSpPr>
            <a:spLocks noGrp="1" noChangeArrowheads="1"/>
          </p:cNvSpPr>
          <p:nvPr>
            <p:ph type="body" sz="half" idx="4294967295"/>
          </p:nvPr>
        </p:nvSpPr>
        <p:spPr>
          <a:xfrm>
            <a:off x="304800" y="1219200"/>
            <a:ext cx="8458200" cy="1143000"/>
          </a:xfrm>
        </p:spPr>
        <p:txBody>
          <a:bodyPr/>
          <a:lstStyle/>
          <a:p>
            <a:pPr eaLnBrk="1" hangingPunct="1"/>
            <a:r>
              <a:rPr lang="en-US" altLang="en-US" sz="2800">
                <a:latin typeface="Verdana" panose="020B0604030504040204" pitchFamily="34" charset="0"/>
              </a:rPr>
              <a:t>Based on NFPA 101-2009 describing staircase widths based on occupant load:     </a:t>
            </a:r>
          </a:p>
        </p:txBody>
      </p:sp>
      <p:graphicFrame>
        <p:nvGraphicFramePr>
          <p:cNvPr id="15404" name="Group 44"/>
          <p:cNvGraphicFramePr>
            <a:graphicFrameLocks noGrp="1"/>
          </p:cNvGraphicFramePr>
          <p:nvPr>
            <p:ph sz="half" idx="4294967295"/>
          </p:nvPr>
        </p:nvGraphicFramePr>
        <p:xfrm>
          <a:off x="457200" y="2557463"/>
          <a:ext cx="8305800" cy="3856062"/>
        </p:xfrm>
        <a:graphic>
          <a:graphicData uri="http://schemas.openxmlformats.org/drawingml/2006/table">
            <a:tbl>
              <a:tblPr/>
              <a:tblGrid>
                <a:gridCol w="2000250">
                  <a:extLst>
                    <a:ext uri="{9D8B030D-6E8A-4147-A177-3AD203B41FA5}">
                      <a16:colId xmlns:a16="http://schemas.microsoft.com/office/drawing/2014/main" val="20000"/>
                    </a:ext>
                  </a:extLst>
                </a:gridCol>
                <a:gridCol w="150495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9448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Category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Width (inches)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Capacity (persons)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Code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extLst>
                  <a:ext uri="{0D108BD9-81ED-4DB2-BD59-A6C34878D82A}">
                    <a16:rowId xmlns:a16="http://schemas.microsoft.com/office/drawing/2014/main" val="10000"/>
                  </a:ext>
                </a:extLst>
              </a:tr>
              <a:tr h="9412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Narrow</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36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&lt; 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7.2.2.2.1.2 (A)</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96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Medium</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44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&lt; 2000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7.2.2.2.1.2 (B)</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302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Wide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56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(52)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&gt;= 2000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Arial" charset="0"/>
                          <a:cs typeface="Arial" charset="0"/>
                        </a:rPr>
                        <a:t>7.2.2.2.1.2 (B)</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D750B88-9FF7-4111-8F24-BC85DA8ECAFB}" type="slidenum">
              <a:rPr lang="en-US" altLang="en-US"/>
              <a:pPr/>
              <a:t>2</a:t>
            </a:fld>
            <a:endParaRPr lang="en-US" altLang="en-US"/>
          </a:p>
        </p:txBody>
      </p:sp>
      <p:sp>
        <p:nvSpPr>
          <p:cNvPr id="172034" name="Rectangle 2"/>
          <p:cNvSpPr>
            <a:spLocks noGrp="1"/>
          </p:cNvSpPr>
          <p:nvPr>
            <p:ph type="title"/>
          </p:nvPr>
        </p:nvSpPr>
        <p:spPr/>
        <p:txBody>
          <a:bodyPr/>
          <a:lstStyle/>
          <a:p>
            <a:r>
              <a:rPr lang="en-US" altLang="en-US">
                <a:latin typeface="Verdana" panose="020B0604030504040204" pitchFamily="34" charset="0"/>
              </a:rPr>
              <a:t>Evacuation Needs</a:t>
            </a:r>
          </a:p>
        </p:txBody>
      </p:sp>
      <p:pic>
        <p:nvPicPr>
          <p:cNvPr id="172037" name="Picture 5" descr="Another multi-story building on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1404938"/>
            <a:ext cx="4762500" cy="3162300"/>
          </a:xfrm>
          <a:prstGeom prst="rect">
            <a:avLst/>
          </a:prstGeom>
          <a:noFill/>
          <a:extLst>
            <a:ext uri="{909E8E84-426E-40DD-AFC4-6F175D3DCCD1}">
              <a14:hiddenFill xmlns:a14="http://schemas.microsoft.com/office/drawing/2010/main">
                <a:solidFill>
                  <a:srgbClr val="FFFFFF"/>
                </a:solidFill>
              </a14:hiddenFill>
            </a:ext>
          </a:extLst>
        </p:spPr>
      </p:pic>
      <p:sp>
        <p:nvSpPr>
          <p:cNvPr id="172038" name="Rectangle 6"/>
          <p:cNvSpPr>
            <a:spLocks noChangeArrowheads="1"/>
          </p:cNvSpPr>
          <p:nvPr/>
        </p:nvSpPr>
        <p:spPr bwMode="auto">
          <a:xfrm>
            <a:off x="4557713" y="4572000"/>
            <a:ext cx="45862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en-US"/>
              <a:t>http://highriseoperations.com/2012/04/truck-company-operations-at-high-rise-fires/</a:t>
            </a:r>
          </a:p>
        </p:txBody>
      </p:sp>
      <p:pic>
        <p:nvPicPr>
          <p:cNvPr id="172040" name="Picture 8" descr="High Rise Building on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68438"/>
            <a:ext cx="3333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172041" name="Text Box 9"/>
          <p:cNvSpPr txBox="1">
            <a:spLocks noChangeArrowheads="1"/>
          </p:cNvSpPr>
          <p:nvPr/>
        </p:nvSpPr>
        <p:spPr bwMode="auto">
          <a:xfrm>
            <a:off x="609600" y="5791200"/>
            <a:ext cx="3230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a:t>http://www.foxnews.com/story/0,2933,579922,00.html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E8901291-8296-498F-9BCB-7E6362B59ECC}" type="slidenum">
              <a:rPr lang="en-US" altLang="en-US"/>
              <a:pPr/>
              <a:t>20</a:t>
            </a:fld>
            <a:endParaRPr lang="en-US" altLang="en-US"/>
          </a:p>
        </p:txBody>
      </p:sp>
      <p:sp>
        <p:nvSpPr>
          <p:cNvPr id="230402"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AD9F7CF-7F1A-4F16-B1E0-111ED1D23004}" type="slidenum">
              <a:rPr lang="en-US" altLang="en-US" sz="1200">
                <a:solidFill>
                  <a:srgbClr val="898989"/>
                </a:solidFill>
                <a:latin typeface="Calibri" panose="020F0502020204030204" pitchFamily="34" charset="0"/>
              </a:rPr>
              <a:pPr algn="r" eaLnBrk="1" hangingPunct="1"/>
              <a:t>20</a:t>
            </a:fld>
            <a:endParaRPr lang="en-US" altLang="en-US" sz="1200">
              <a:solidFill>
                <a:srgbClr val="898989"/>
              </a:solidFill>
              <a:latin typeface="Calibri" panose="020F0502020204030204" pitchFamily="34" charset="0"/>
            </a:endParaRPr>
          </a:p>
        </p:txBody>
      </p:sp>
      <p:sp>
        <p:nvSpPr>
          <p:cNvPr id="230403" name="Title 1"/>
          <p:cNvSpPr>
            <a:spLocks noGrp="1"/>
          </p:cNvSpPr>
          <p:nvPr>
            <p:ph type="title" idx="4294967295"/>
          </p:nvPr>
        </p:nvSpPr>
        <p:spPr/>
        <p:txBody>
          <a:bodyPr/>
          <a:lstStyle/>
          <a:p>
            <a:pPr eaLnBrk="1" hangingPunct="1"/>
            <a:r>
              <a:rPr lang="en-US" altLang="en-US">
                <a:latin typeface="Verdana" panose="020B0604030504040204" pitchFamily="34" charset="0"/>
              </a:rPr>
              <a:t>Staircase Width</a:t>
            </a:r>
          </a:p>
        </p:txBody>
      </p:sp>
      <p:pic>
        <p:nvPicPr>
          <p:cNvPr id="230404" name="Content Placeholder 3" descr="Stairwell with tape lines to limit staircase widths during the experiment."/>
          <p:cNvPicPr>
            <a:picLocks noGrp="1" noChangeAspect="1"/>
          </p:cNvPicPr>
          <p:nvPr>
            <p:ph idx="4294967295"/>
          </p:nvPr>
        </p:nvPicPr>
        <p:blipFill>
          <a:blip r:embed="rId3">
            <a:extLst>
              <a:ext uri="{28A0092B-C50C-407E-A947-70E740481C1C}">
                <a14:useLocalDpi xmlns:a14="http://schemas.microsoft.com/office/drawing/2010/main" val="0"/>
              </a:ext>
            </a:extLst>
          </a:blip>
          <a:srcRect l="-18187" r="-18187"/>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D9F8891-FE6B-4C13-B6FF-321E5D2185E8}" type="slidenum">
              <a:rPr lang="en-US" altLang="en-US"/>
              <a:pPr/>
              <a:t>21</a:t>
            </a:fld>
            <a:endParaRPr lang="en-US" altLang="en-US"/>
          </a:p>
        </p:txBody>
      </p:sp>
      <p:sp>
        <p:nvSpPr>
          <p:cNvPr id="232450"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C09DB86-9FB6-421E-A2E2-CD2F8D5B2F07}" type="slidenum">
              <a:rPr lang="en-US" altLang="en-US" sz="1200">
                <a:solidFill>
                  <a:srgbClr val="898989"/>
                </a:solidFill>
                <a:latin typeface="Calibri" panose="020F0502020204030204" pitchFamily="34" charset="0"/>
              </a:rPr>
              <a:pPr algn="r" eaLnBrk="1" hangingPunct="1"/>
              <a:t>21</a:t>
            </a:fld>
            <a:endParaRPr lang="en-US" altLang="en-US" sz="1200">
              <a:solidFill>
                <a:srgbClr val="898989"/>
              </a:solidFill>
              <a:latin typeface="Calibri" panose="020F0502020204030204" pitchFamily="34" charset="0"/>
            </a:endParaRPr>
          </a:p>
        </p:txBody>
      </p:sp>
      <p:sp>
        <p:nvSpPr>
          <p:cNvPr id="232451" name="Title 1"/>
          <p:cNvSpPr>
            <a:spLocks noGrp="1"/>
          </p:cNvSpPr>
          <p:nvPr>
            <p:ph type="title" idx="4294967295"/>
          </p:nvPr>
        </p:nvSpPr>
        <p:spPr/>
        <p:txBody>
          <a:bodyPr/>
          <a:lstStyle/>
          <a:p>
            <a:pPr eaLnBrk="1" hangingPunct="1"/>
            <a:r>
              <a:rPr lang="en-US" altLang="en-US">
                <a:latin typeface="Verdana" panose="020B0604030504040204" pitchFamily="34" charset="0"/>
              </a:rPr>
              <a:t>Staircase Width</a:t>
            </a:r>
          </a:p>
        </p:txBody>
      </p:sp>
      <p:pic>
        <p:nvPicPr>
          <p:cNvPr id="232452" name="Content Placeholder 3" descr="Panels to limit landing size"/>
          <p:cNvPicPr>
            <a:picLocks noGrp="1" noChangeAspect="1"/>
          </p:cNvPicPr>
          <p:nvPr>
            <p:ph idx="4294967295"/>
          </p:nvPr>
        </p:nvPicPr>
        <p:blipFill>
          <a:blip r:embed="rId3">
            <a:extLst>
              <a:ext uri="{28A0092B-C50C-407E-A947-70E740481C1C}">
                <a14:useLocalDpi xmlns:a14="http://schemas.microsoft.com/office/drawing/2010/main" val="0"/>
              </a:ext>
            </a:extLst>
          </a:blip>
          <a:srcRect l="-18187" r="-18187"/>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2E107AB-66B3-4929-A500-122F4C721177}" type="slidenum">
              <a:rPr lang="en-US" altLang="en-US"/>
              <a:pPr/>
              <a:t>22</a:t>
            </a:fld>
            <a:endParaRPr lang="en-US" altLang="en-US"/>
          </a:p>
        </p:txBody>
      </p:sp>
      <p:sp>
        <p:nvSpPr>
          <p:cNvPr id="234498"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F2B080F-A418-4AE3-AA29-45C04FBF916A}" type="slidenum">
              <a:rPr lang="en-US" altLang="en-US" sz="1200">
                <a:solidFill>
                  <a:srgbClr val="898989"/>
                </a:solidFill>
                <a:latin typeface="Calibri" panose="020F0502020204030204" pitchFamily="34" charset="0"/>
              </a:rPr>
              <a:pPr algn="r" eaLnBrk="1" hangingPunct="1"/>
              <a:t>22</a:t>
            </a:fld>
            <a:endParaRPr lang="en-US" altLang="en-US" sz="1200">
              <a:solidFill>
                <a:srgbClr val="898989"/>
              </a:solidFill>
              <a:latin typeface="Calibri" panose="020F0502020204030204" pitchFamily="34" charset="0"/>
            </a:endParaRPr>
          </a:p>
        </p:txBody>
      </p:sp>
      <p:sp>
        <p:nvSpPr>
          <p:cNvPr id="234499" name="Rectangle 2"/>
          <p:cNvSpPr>
            <a:spLocks noGrp="1" noChangeArrowheads="1"/>
          </p:cNvSpPr>
          <p:nvPr>
            <p:ph type="title" idx="4294967295"/>
          </p:nvPr>
        </p:nvSpPr>
        <p:spPr/>
        <p:txBody>
          <a:bodyPr/>
          <a:lstStyle/>
          <a:p>
            <a:pPr eaLnBrk="1" hangingPunct="1"/>
            <a:r>
              <a:rPr lang="en-US" altLang="en-US">
                <a:latin typeface="Verdana" panose="020B0604030504040204" pitchFamily="34" charset="0"/>
              </a:rPr>
              <a:t>Urgency</a:t>
            </a:r>
          </a:p>
        </p:txBody>
      </p:sp>
      <p:sp>
        <p:nvSpPr>
          <p:cNvPr id="234500" name="Rectangle 3"/>
          <p:cNvSpPr>
            <a:spLocks noGrp="1" noChangeArrowheads="1"/>
          </p:cNvSpPr>
          <p:nvPr>
            <p:ph type="body" idx="4294967295"/>
          </p:nvPr>
        </p:nvSpPr>
        <p:spPr/>
        <p:txBody>
          <a:bodyPr/>
          <a:lstStyle/>
          <a:p>
            <a:pPr eaLnBrk="1" hangingPunct="1"/>
            <a:r>
              <a:rPr lang="en-US" altLang="en-US">
                <a:latin typeface="Verdana" panose="020B0604030504040204" pitchFamily="34" charset="0"/>
              </a:rPr>
              <a:t>Controlled via instructions given to the subject prior to each run.</a:t>
            </a:r>
          </a:p>
          <a:p>
            <a:pPr lvl="1" eaLnBrk="1" hangingPunct="1"/>
            <a:r>
              <a:rPr lang="en-US" altLang="en-US" u="sng">
                <a:latin typeface="Verdana" panose="020B0604030504040204" pitchFamily="34" charset="0"/>
              </a:rPr>
              <a:t>non-urgent</a:t>
            </a:r>
            <a:r>
              <a:rPr lang="en-US" altLang="en-US">
                <a:latin typeface="Verdana" panose="020B0604030504040204" pitchFamily="34" charset="0"/>
              </a:rPr>
              <a:t> - “you can take as much time as you need during this descent”</a:t>
            </a:r>
          </a:p>
          <a:p>
            <a:pPr lvl="1" eaLnBrk="1" hangingPunct="1"/>
            <a:r>
              <a:rPr lang="en-US" altLang="en-US" u="sng">
                <a:latin typeface="Verdana" panose="020B0604030504040204" pitchFamily="34" charset="0"/>
              </a:rPr>
              <a:t>urgent</a:t>
            </a:r>
            <a:r>
              <a:rPr lang="en-US" altLang="en-US">
                <a:latin typeface="Verdana" panose="020B0604030504040204" pitchFamily="34" charset="0"/>
              </a:rPr>
              <a:t> - “the situation requires you leave the building as quickly as possible.”  </a:t>
            </a:r>
          </a:p>
          <a:p>
            <a:pPr lvl="2" eaLnBrk="1" hangingPunct="1"/>
            <a:r>
              <a:rPr lang="en-US" altLang="en-US">
                <a:latin typeface="Verdana" panose="020B0604030504040204" pitchFamily="34" charset="0"/>
              </a:rPr>
              <a:t>Repeating recorded message “This is an urgent condition”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2F1F3AF-8872-48C8-B2E2-A0B2D88B7B73}" type="slidenum">
              <a:rPr lang="en-US" altLang="en-US"/>
              <a:pPr/>
              <a:t>23</a:t>
            </a:fld>
            <a:endParaRPr lang="en-US" altLang="en-US"/>
          </a:p>
        </p:txBody>
      </p:sp>
      <p:sp>
        <p:nvSpPr>
          <p:cNvPr id="18434" name="Rectangle 2"/>
          <p:cNvSpPr>
            <a:spLocks noGrp="1"/>
          </p:cNvSpPr>
          <p:nvPr>
            <p:ph type="title"/>
          </p:nvPr>
        </p:nvSpPr>
        <p:spPr/>
        <p:txBody>
          <a:bodyPr/>
          <a:lstStyle/>
          <a:p>
            <a:r>
              <a:rPr lang="en-US" altLang="en-US">
                <a:latin typeface="Verdana" panose="020B0604030504040204" pitchFamily="34" charset="0"/>
              </a:rPr>
              <a:t>Participants-</a:t>
            </a:r>
          </a:p>
        </p:txBody>
      </p:sp>
      <p:sp>
        <p:nvSpPr>
          <p:cNvPr id="18435" name="Rectangle 3"/>
          <p:cNvSpPr>
            <a:spLocks noGrp="1"/>
          </p:cNvSpPr>
          <p:nvPr>
            <p:ph type="body" idx="1"/>
          </p:nvPr>
        </p:nvSpPr>
        <p:spPr/>
        <p:txBody>
          <a:bodyPr/>
          <a:lstStyle/>
          <a:p>
            <a:r>
              <a:rPr lang="en-US" altLang="en-US">
                <a:latin typeface="Verdana" panose="020B0604030504040204" pitchFamily="34" charset="0"/>
              </a:rPr>
              <a:t>Recruited from a population of firefighters</a:t>
            </a:r>
          </a:p>
          <a:p>
            <a:r>
              <a:rPr lang="en-US" altLang="en-US">
                <a:latin typeface="Verdana" panose="020B0604030504040204" pitchFamily="34" charset="0"/>
              </a:rPr>
              <a:t>Twelve subjects/study- male</a:t>
            </a:r>
          </a:p>
          <a:p>
            <a:pPr lvl="1"/>
            <a:r>
              <a:rPr lang="en-US" altLang="en-US">
                <a:latin typeface="Verdana" panose="020B0604030504040204" pitchFamily="34" charset="0"/>
              </a:rPr>
              <a:t>Height: 183 cm (175 – 196 cm)</a:t>
            </a:r>
          </a:p>
          <a:p>
            <a:pPr lvl="1"/>
            <a:r>
              <a:rPr lang="en-US" altLang="en-US">
                <a:latin typeface="Verdana" panose="020B0604030504040204" pitchFamily="34" charset="0"/>
              </a:rPr>
              <a:t>Weight:  88 kg (71 – 111 kg)</a:t>
            </a:r>
          </a:p>
          <a:p>
            <a:pPr lvl="1"/>
            <a:r>
              <a:rPr lang="en-US" altLang="en-US">
                <a:latin typeface="Verdana" panose="020B0604030504040204" pitchFamily="34" charset="0"/>
              </a:rPr>
              <a:t>Age:  36 yrs (24 – 61 years)</a:t>
            </a:r>
          </a:p>
          <a:p>
            <a:pPr lvl="1"/>
            <a:r>
              <a:rPr lang="en-US" altLang="en-US">
                <a:latin typeface="Verdana" panose="020B0604030504040204" pitchFamily="34" charset="0"/>
              </a:rPr>
              <a:t>Experience: 9 yrs (1.5 – 23 years)</a:t>
            </a:r>
          </a:p>
          <a:p>
            <a:r>
              <a:rPr lang="en-US" altLang="en-US">
                <a:latin typeface="Verdana" panose="020B0604030504040204" pitchFamily="34" charset="0"/>
              </a:rPr>
              <a:t>Signed IRB approved consent documents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FFC2FE9-5C91-43F9-AEB9-16A855011683}" type="slidenum">
              <a:rPr lang="en-US" altLang="en-US"/>
              <a:pPr/>
              <a:t>24</a:t>
            </a:fld>
            <a:endParaRPr lang="en-US" altLang="en-US"/>
          </a:p>
        </p:txBody>
      </p:sp>
      <p:sp>
        <p:nvSpPr>
          <p:cNvPr id="24578" name="Title 1"/>
          <p:cNvSpPr>
            <a:spLocks noGrp="1"/>
          </p:cNvSpPr>
          <p:nvPr>
            <p:ph type="title"/>
          </p:nvPr>
        </p:nvSpPr>
        <p:spPr/>
        <p:txBody>
          <a:bodyPr/>
          <a:lstStyle/>
          <a:p>
            <a:pPr eaLnBrk="1" hangingPunct="1"/>
            <a:r>
              <a:rPr lang="en-US" altLang="en-US">
                <a:latin typeface="Verdana" panose="020B0604030504040204" pitchFamily="34" charset="0"/>
              </a:rPr>
              <a:t>Occupant</a:t>
            </a:r>
          </a:p>
        </p:txBody>
      </p:sp>
      <p:sp>
        <p:nvSpPr>
          <p:cNvPr id="24580" name="Content Placeholder 3"/>
          <p:cNvSpPr>
            <a:spLocks noGrp="1"/>
          </p:cNvSpPr>
          <p:nvPr>
            <p:ph sz="half" idx="2"/>
          </p:nvPr>
        </p:nvSpPr>
        <p:spPr>
          <a:xfrm>
            <a:off x="6848475" y="1555750"/>
            <a:ext cx="2438400" cy="4525963"/>
          </a:xfrm>
        </p:spPr>
        <p:txBody>
          <a:bodyPr/>
          <a:lstStyle/>
          <a:p>
            <a:pPr eaLnBrk="1" hangingPunct="1"/>
            <a:endParaRPr lang="en-US" altLang="en-US">
              <a:latin typeface="Verdana" panose="020B0604030504040204" pitchFamily="34" charset="0"/>
            </a:endParaRPr>
          </a:p>
          <a:p>
            <a:pPr eaLnBrk="1" hangingPunct="1"/>
            <a:r>
              <a:rPr lang="en-US" altLang="en-US">
                <a:latin typeface="Verdana" panose="020B0604030504040204" pitchFamily="34" charset="0"/>
              </a:rPr>
              <a:t>Rescue Randy</a:t>
            </a:r>
          </a:p>
          <a:p>
            <a:pPr lvl="1" eaLnBrk="1" hangingPunct="1"/>
            <a:r>
              <a:rPr lang="en-US" altLang="en-US">
                <a:latin typeface="Verdana" panose="020B0604030504040204" pitchFamily="34" charset="0"/>
              </a:rPr>
              <a:t>Control for size, shape, weight</a:t>
            </a:r>
          </a:p>
          <a:p>
            <a:pPr lvl="1" eaLnBrk="1" hangingPunct="1"/>
            <a:r>
              <a:rPr lang="en-US" altLang="en-US">
                <a:latin typeface="Verdana" panose="020B0604030504040204" pitchFamily="34" charset="0"/>
              </a:rPr>
              <a:t>73 kg (160 lbs)</a:t>
            </a:r>
          </a:p>
        </p:txBody>
      </p:sp>
      <p:pic>
        <p:nvPicPr>
          <p:cNvPr id="24584" name="Picture 8" descr="picture of occupant"/>
          <p:cNvPicPr>
            <a:picLocks noChangeAspect="1" noChangeArrowheads="1"/>
          </p:cNvPicPr>
          <p:nvPr/>
        </p:nvPicPr>
        <p:blipFill>
          <a:blip r:embed="rId2">
            <a:extLst>
              <a:ext uri="{28A0092B-C50C-407E-A947-70E740481C1C}">
                <a14:useLocalDpi xmlns:a14="http://schemas.microsoft.com/office/drawing/2010/main" val="0"/>
              </a:ext>
            </a:extLst>
          </a:blip>
          <a:srcRect l="14861" t="5621" r="10298" b="6055"/>
          <a:stretch>
            <a:fillRect/>
          </a:stretch>
        </p:blipFill>
        <p:spPr bwMode="auto">
          <a:xfrm>
            <a:off x="182563" y="1538288"/>
            <a:ext cx="6705600"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D51E2C1-9FBD-418A-B373-886F796480D8}" type="slidenum">
              <a:rPr lang="en-US" altLang="en-US"/>
              <a:pPr/>
              <a:t>25</a:t>
            </a:fld>
            <a:endParaRPr lang="en-US" altLang="en-US"/>
          </a:p>
        </p:txBody>
      </p:sp>
      <p:sp>
        <p:nvSpPr>
          <p:cNvPr id="23554" name="Title 1"/>
          <p:cNvSpPr>
            <a:spLocks noGrp="1"/>
          </p:cNvSpPr>
          <p:nvPr>
            <p:ph type="title"/>
          </p:nvPr>
        </p:nvSpPr>
        <p:spPr/>
        <p:txBody>
          <a:bodyPr/>
          <a:lstStyle/>
          <a:p>
            <a:pPr eaLnBrk="1" hangingPunct="1"/>
            <a:r>
              <a:rPr lang="en-US" altLang="en-US">
                <a:latin typeface="Verdana" panose="020B0604030504040204" pitchFamily="34" charset="0"/>
              </a:rPr>
              <a:t>Measures</a:t>
            </a:r>
          </a:p>
        </p:txBody>
      </p:sp>
      <p:sp>
        <p:nvSpPr>
          <p:cNvPr id="23556" name="Content Placeholder 4"/>
          <p:cNvSpPr>
            <a:spLocks noGrp="1"/>
          </p:cNvSpPr>
          <p:nvPr>
            <p:ph sz="half" idx="2"/>
          </p:nvPr>
        </p:nvSpPr>
        <p:spPr>
          <a:xfrm>
            <a:off x="457200" y="1330325"/>
            <a:ext cx="5349875" cy="4525963"/>
          </a:xfrm>
        </p:spPr>
        <p:txBody>
          <a:bodyPr/>
          <a:lstStyle/>
          <a:p>
            <a:pPr eaLnBrk="1" hangingPunct="1"/>
            <a:r>
              <a:rPr lang="en-US" altLang="en-US">
                <a:latin typeface="Verdana" panose="020B0604030504040204" pitchFamily="34" charset="0"/>
              </a:rPr>
              <a:t>Duration of evacuation</a:t>
            </a:r>
          </a:p>
          <a:p>
            <a:pPr eaLnBrk="1" hangingPunct="1">
              <a:lnSpc>
                <a:spcPct val="90000"/>
              </a:lnSpc>
            </a:pPr>
            <a:r>
              <a:rPr lang="en-US" altLang="en-US">
                <a:latin typeface="Verdana" panose="020B0604030504040204" pitchFamily="34" charset="0"/>
              </a:rPr>
              <a:t>Electromyography</a:t>
            </a:r>
          </a:p>
          <a:p>
            <a:pPr lvl="1" eaLnBrk="1" hangingPunct="1">
              <a:lnSpc>
                <a:spcPct val="90000"/>
              </a:lnSpc>
            </a:pPr>
            <a:r>
              <a:rPr lang="en-US" altLang="en-US">
                <a:latin typeface="Verdana" panose="020B0604030504040204" pitchFamily="34" charset="0"/>
              </a:rPr>
              <a:t>Erector Spinae, </a:t>
            </a:r>
          </a:p>
          <a:p>
            <a:pPr lvl="1" eaLnBrk="1" hangingPunct="1">
              <a:lnSpc>
                <a:spcPct val="90000"/>
              </a:lnSpc>
            </a:pPr>
            <a:r>
              <a:rPr lang="en-US" altLang="en-US">
                <a:latin typeface="Verdana" panose="020B0604030504040204" pitchFamily="34" charset="0"/>
              </a:rPr>
              <a:t>Latissimus Dorsi, </a:t>
            </a:r>
          </a:p>
          <a:p>
            <a:pPr lvl="1" eaLnBrk="1" hangingPunct="1">
              <a:lnSpc>
                <a:spcPct val="90000"/>
              </a:lnSpc>
            </a:pPr>
            <a:r>
              <a:rPr lang="en-US" altLang="en-US">
                <a:latin typeface="Verdana" panose="020B0604030504040204" pitchFamily="34" charset="0"/>
              </a:rPr>
              <a:t>Deltoid, </a:t>
            </a:r>
          </a:p>
          <a:p>
            <a:pPr lvl="1" eaLnBrk="1" hangingPunct="1">
              <a:lnSpc>
                <a:spcPct val="90000"/>
              </a:lnSpc>
            </a:pPr>
            <a:r>
              <a:rPr lang="en-US" altLang="en-US">
                <a:latin typeface="Verdana" panose="020B0604030504040204" pitchFamily="34" charset="0"/>
              </a:rPr>
              <a:t>Biceps</a:t>
            </a:r>
          </a:p>
          <a:p>
            <a:pPr eaLnBrk="1" hangingPunct="1">
              <a:lnSpc>
                <a:spcPct val="90000"/>
              </a:lnSpc>
            </a:pPr>
            <a:r>
              <a:rPr lang="en-US" altLang="en-US">
                <a:latin typeface="Verdana" panose="020B0604030504040204" pitchFamily="34" charset="0"/>
              </a:rPr>
              <a:t>Heart Rate</a:t>
            </a:r>
          </a:p>
          <a:p>
            <a:pPr eaLnBrk="1" hangingPunct="1"/>
            <a:r>
              <a:rPr lang="en-US" altLang="en-US">
                <a:latin typeface="Verdana" panose="020B0604030504040204" pitchFamily="34" charset="0"/>
              </a:rPr>
              <a:t>Perceived exertion ratings</a:t>
            </a:r>
          </a:p>
          <a:p>
            <a:pPr eaLnBrk="1" hangingPunct="1">
              <a:lnSpc>
                <a:spcPct val="90000"/>
              </a:lnSpc>
            </a:pPr>
            <a:r>
              <a:rPr lang="en-US" altLang="en-US">
                <a:latin typeface="Verdana" panose="020B0604030504040204" pitchFamily="34" charset="0"/>
              </a:rPr>
              <a:t>Spine motion</a:t>
            </a:r>
          </a:p>
          <a:p>
            <a:pPr eaLnBrk="1" hangingPunct="1"/>
            <a:r>
              <a:rPr lang="en-US" altLang="en-US">
                <a:latin typeface="Verdana" panose="020B0604030504040204" pitchFamily="34" charset="0"/>
              </a:rPr>
              <a:t>Usability information via post study interview.</a:t>
            </a:r>
          </a:p>
          <a:p>
            <a:pPr eaLnBrk="1" hangingPunct="1"/>
            <a:endParaRPr lang="en-US" altLang="en-US">
              <a:latin typeface="Verdana" panose="020B0604030504040204" pitchFamily="34" charset="0"/>
            </a:endParaRPr>
          </a:p>
          <a:p>
            <a:pPr eaLnBrk="1" hangingPunct="1">
              <a:lnSpc>
                <a:spcPct val="90000"/>
              </a:lnSpc>
            </a:pPr>
            <a:endParaRPr lang="en-US" altLang="en-US">
              <a:latin typeface="Verdana" panose="020B0604030504040204" pitchFamily="34" charset="0"/>
            </a:endParaRPr>
          </a:p>
          <a:p>
            <a:pPr eaLnBrk="1" hangingPunct="1"/>
            <a:endParaRPr lang="en-US" altLang="en-US">
              <a:latin typeface="Verdana" panose="020B0604030504040204" pitchFamily="34" charset="0"/>
            </a:endParaRPr>
          </a:p>
        </p:txBody>
      </p:sp>
      <p:pic>
        <p:nvPicPr>
          <p:cNvPr id="23558" name="Picture 72" descr="Picture showing location of muscles sampled"/>
          <p:cNvPicPr>
            <a:picLocks noChangeAspect="1" noChangeArrowheads="1"/>
          </p:cNvPicPr>
          <p:nvPr/>
        </p:nvPicPr>
        <p:blipFill>
          <a:blip r:embed="rId2">
            <a:extLst>
              <a:ext uri="{28A0092B-C50C-407E-A947-70E740481C1C}">
                <a14:useLocalDpi xmlns:a14="http://schemas.microsoft.com/office/drawing/2010/main" val="0"/>
              </a:ext>
            </a:extLst>
          </a:blip>
          <a:srcRect r="47144"/>
          <a:stretch>
            <a:fillRect/>
          </a:stretch>
        </p:blipFill>
        <p:spPr bwMode="auto">
          <a:xfrm>
            <a:off x="4583113" y="1906588"/>
            <a:ext cx="44497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3569A31-660B-4862-BAAF-A35B595AF9A4}" type="slidenum">
              <a:rPr lang="en-US" altLang="en-US"/>
              <a:pPr/>
              <a:t>26</a:t>
            </a:fld>
            <a:endParaRPr lang="en-US" altLang="en-US"/>
          </a:p>
        </p:txBody>
      </p:sp>
      <p:sp>
        <p:nvSpPr>
          <p:cNvPr id="211970" name="Rectangle 2"/>
          <p:cNvSpPr>
            <a:spLocks noGrp="1"/>
          </p:cNvSpPr>
          <p:nvPr>
            <p:ph type="title" idx="4294967295"/>
          </p:nvPr>
        </p:nvSpPr>
        <p:spPr/>
        <p:txBody>
          <a:bodyPr/>
          <a:lstStyle/>
          <a:p>
            <a:r>
              <a:rPr lang="en-US" altLang="en-US">
                <a:latin typeface="Verdana" panose="020B0604030504040204" pitchFamily="34" charset="0"/>
              </a:rPr>
              <a:t>Perceived Exertion Ratings</a:t>
            </a:r>
          </a:p>
        </p:txBody>
      </p:sp>
      <p:sp>
        <p:nvSpPr>
          <p:cNvPr id="211971" name="Rectangle 3"/>
          <p:cNvSpPr>
            <a:spLocks noGrp="1"/>
          </p:cNvSpPr>
          <p:nvPr>
            <p:ph type="body" idx="4294967295"/>
          </p:nvPr>
        </p:nvSpPr>
        <p:spPr>
          <a:xfrm>
            <a:off x="457200" y="1600200"/>
            <a:ext cx="8686800" cy="4525963"/>
          </a:xfrm>
        </p:spPr>
        <p:txBody>
          <a:bodyPr/>
          <a:lstStyle/>
          <a:p>
            <a:pPr>
              <a:lnSpc>
                <a:spcPct val="90000"/>
              </a:lnSpc>
            </a:pPr>
            <a:r>
              <a:rPr lang="en-US" altLang="en-US" sz="2400">
                <a:latin typeface="Verdana" panose="020B0604030504040204" pitchFamily="34" charset="0"/>
              </a:rPr>
              <a:t>“</a:t>
            </a:r>
            <a:r>
              <a:rPr lang="en-US" altLang="en-US" sz="2800">
                <a:latin typeface="Verdana" panose="020B0604030504040204" pitchFamily="34" charset="0"/>
              </a:rPr>
              <a:t>How hard physically was this task for you?”</a:t>
            </a:r>
          </a:p>
          <a:p>
            <a:pPr lvl="1">
              <a:lnSpc>
                <a:spcPct val="90000"/>
              </a:lnSpc>
            </a:pPr>
            <a:r>
              <a:rPr lang="en-US" altLang="en-US" sz="2000">
                <a:latin typeface="Verdana" panose="020B0604030504040204" pitchFamily="34" charset="0"/>
              </a:rPr>
              <a:t>0  Not at All</a:t>
            </a:r>
          </a:p>
          <a:p>
            <a:pPr lvl="1">
              <a:lnSpc>
                <a:spcPct val="90000"/>
              </a:lnSpc>
            </a:pPr>
            <a:r>
              <a:rPr lang="en-US" altLang="en-US" sz="2000">
                <a:latin typeface="Verdana" panose="020B0604030504040204" pitchFamily="34" charset="0"/>
              </a:rPr>
              <a:t>1  Very Easy</a:t>
            </a:r>
          </a:p>
          <a:p>
            <a:pPr lvl="1">
              <a:lnSpc>
                <a:spcPct val="90000"/>
              </a:lnSpc>
            </a:pPr>
            <a:r>
              <a:rPr lang="en-US" altLang="en-US" sz="2000">
                <a:latin typeface="Verdana" panose="020B0604030504040204" pitchFamily="34" charset="0"/>
              </a:rPr>
              <a:t>2  Fairly Easy</a:t>
            </a:r>
          </a:p>
          <a:p>
            <a:pPr lvl="1">
              <a:lnSpc>
                <a:spcPct val="90000"/>
              </a:lnSpc>
            </a:pPr>
            <a:r>
              <a:rPr lang="en-US" altLang="en-US" sz="2000">
                <a:latin typeface="Verdana" panose="020B0604030504040204" pitchFamily="34" charset="0"/>
              </a:rPr>
              <a:t>3  Moderate</a:t>
            </a:r>
          </a:p>
          <a:p>
            <a:pPr lvl="1">
              <a:lnSpc>
                <a:spcPct val="90000"/>
              </a:lnSpc>
            </a:pPr>
            <a:r>
              <a:rPr lang="en-US" altLang="en-US" sz="2000">
                <a:latin typeface="Verdana" panose="020B0604030504040204" pitchFamily="34" charset="0"/>
              </a:rPr>
              <a:t>4  Somewhat Hard</a:t>
            </a:r>
          </a:p>
          <a:p>
            <a:pPr lvl="1">
              <a:lnSpc>
                <a:spcPct val="90000"/>
              </a:lnSpc>
            </a:pPr>
            <a:r>
              <a:rPr lang="en-US" altLang="en-US" sz="2000">
                <a:latin typeface="Verdana" panose="020B0604030504040204" pitchFamily="34" charset="0"/>
              </a:rPr>
              <a:t>5  Hard</a:t>
            </a:r>
          </a:p>
          <a:p>
            <a:pPr lvl="1">
              <a:lnSpc>
                <a:spcPct val="90000"/>
              </a:lnSpc>
            </a:pPr>
            <a:r>
              <a:rPr lang="en-US" altLang="en-US" sz="2000">
                <a:latin typeface="Verdana" panose="020B0604030504040204" pitchFamily="34" charset="0"/>
              </a:rPr>
              <a:t>6</a:t>
            </a:r>
          </a:p>
          <a:p>
            <a:pPr lvl="1">
              <a:lnSpc>
                <a:spcPct val="90000"/>
              </a:lnSpc>
            </a:pPr>
            <a:r>
              <a:rPr lang="en-US" altLang="en-US" sz="2000">
                <a:latin typeface="Verdana" panose="020B0604030504040204" pitchFamily="34" charset="0"/>
              </a:rPr>
              <a:t>7  Very Hard</a:t>
            </a:r>
          </a:p>
          <a:p>
            <a:pPr lvl="1">
              <a:lnSpc>
                <a:spcPct val="90000"/>
              </a:lnSpc>
            </a:pPr>
            <a:r>
              <a:rPr lang="en-US" altLang="en-US" sz="2000">
                <a:latin typeface="Verdana" panose="020B0604030504040204" pitchFamily="34" charset="0"/>
              </a:rPr>
              <a:t>8</a:t>
            </a:r>
          </a:p>
          <a:p>
            <a:pPr lvl="1">
              <a:lnSpc>
                <a:spcPct val="90000"/>
              </a:lnSpc>
            </a:pPr>
            <a:r>
              <a:rPr lang="en-US" altLang="en-US" sz="2000">
                <a:latin typeface="Verdana" panose="020B0604030504040204" pitchFamily="34" charset="0"/>
              </a:rPr>
              <a:t>9</a:t>
            </a:r>
          </a:p>
          <a:p>
            <a:pPr lvl="1">
              <a:lnSpc>
                <a:spcPct val="90000"/>
              </a:lnSpc>
            </a:pPr>
            <a:r>
              <a:rPr lang="en-US" altLang="en-US" sz="2000">
                <a:latin typeface="Verdana" panose="020B0604030504040204" pitchFamily="34" charset="0"/>
              </a:rPr>
              <a:t>10 Very, Very Hard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A3130172-3B2D-448E-BD1C-F6F5CCDB617F}" type="slidenum">
              <a:rPr lang="en-US" altLang="en-US"/>
              <a:pPr/>
              <a:t>27</a:t>
            </a:fld>
            <a:endParaRPr lang="en-US" altLang="en-US"/>
          </a:p>
        </p:txBody>
      </p:sp>
      <p:sp>
        <p:nvSpPr>
          <p:cNvPr id="214020" name="Rectangle 4"/>
          <p:cNvSpPr>
            <a:spLocks noGrp="1"/>
          </p:cNvSpPr>
          <p:nvPr>
            <p:ph type="ctrTitle"/>
          </p:nvPr>
        </p:nvSpPr>
        <p:spPr>
          <a:xfrm>
            <a:off x="685800" y="2130425"/>
            <a:ext cx="8458200" cy="1470025"/>
          </a:xfrm>
        </p:spPr>
        <p:txBody>
          <a:bodyPr/>
          <a:lstStyle/>
          <a:p>
            <a:r>
              <a:rPr lang="en-US" altLang="en-US" sz="5400">
                <a:latin typeface="Verdana" panose="020B0604030504040204" pitchFamily="34" charset="0"/>
              </a:rPr>
              <a:t>Descent Speed Results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DD38760-0BE1-49BF-8065-AE7322E7F1A0}" type="slidenum">
              <a:rPr lang="en-US" altLang="en-US"/>
              <a:pPr/>
              <a:t>28</a:t>
            </a:fld>
            <a:endParaRPr lang="en-US" altLang="en-US"/>
          </a:p>
        </p:txBody>
      </p:sp>
      <p:sp>
        <p:nvSpPr>
          <p:cNvPr id="235522"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504E0AE-8663-4D6E-BA26-091EE9881846}" type="slidenum">
              <a:rPr lang="en-US" altLang="en-US" sz="1200">
                <a:solidFill>
                  <a:srgbClr val="898989"/>
                </a:solidFill>
                <a:latin typeface="Calibri" panose="020F0502020204030204" pitchFamily="34" charset="0"/>
              </a:rPr>
              <a:pPr algn="r" eaLnBrk="1" hangingPunct="1"/>
              <a:t>28</a:t>
            </a:fld>
            <a:endParaRPr lang="en-US" altLang="en-US" sz="1200">
              <a:solidFill>
                <a:srgbClr val="898989"/>
              </a:solidFill>
              <a:latin typeface="Calibri" panose="020F0502020204030204" pitchFamily="34" charset="0"/>
            </a:endParaRPr>
          </a:p>
        </p:txBody>
      </p:sp>
      <p:sp>
        <p:nvSpPr>
          <p:cNvPr id="235523" name="Title 1"/>
          <p:cNvSpPr>
            <a:spLocks noGrp="1"/>
          </p:cNvSpPr>
          <p:nvPr>
            <p:ph type="title" idx="4294967295"/>
          </p:nvPr>
        </p:nvSpPr>
        <p:spPr/>
        <p:txBody>
          <a:bodyPr/>
          <a:lstStyle/>
          <a:p>
            <a:r>
              <a:rPr lang="en-US" altLang="en-US" sz="4000" b="1">
                <a:latin typeface="Verdana" panose="020B0604030504040204" pitchFamily="34" charset="0"/>
              </a:rPr>
              <a:t>Looking Across Studies:</a:t>
            </a:r>
            <a:r>
              <a:rPr lang="en-US" altLang="en-US" sz="4000">
                <a:latin typeface="Verdana" panose="020B0604030504040204" pitchFamily="34" charset="0"/>
              </a:rPr>
              <a:t> Descent Speed as a function of Staircase Width</a:t>
            </a:r>
          </a:p>
        </p:txBody>
      </p:sp>
      <p:pic>
        <p:nvPicPr>
          <p:cNvPr id="235524" name="Picture 2" descr="Graph showing descent speed as a function of staircase width"/>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92163" y="1858963"/>
            <a:ext cx="7048500" cy="4235450"/>
          </a:xfrm>
        </p:spPr>
      </p:pic>
      <p:sp>
        <p:nvSpPr>
          <p:cNvPr id="235525" name="Text Box 4"/>
          <p:cNvSpPr txBox="1">
            <a:spLocks noChangeArrowheads="1"/>
          </p:cNvSpPr>
          <p:nvPr/>
        </p:nvSpPr>
        <p:spPr bwMode="auto">
          <a:xfrm>
            <a:off x="474663" y="6219825"/>
            <a:ext cx="2370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i="1">
                <a:solidFill>
                  <a:srgbClr val="0000FF"/>
                </a:solidFill>
              </a:rPr>
              <a:t>p&lt;0.001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fld id="{CDC417BE-0C7C-4BB9-BAD2-D2A1E076F019}" type="slidenum">
              <a:rPr lang="en-US" altLang="en-US"/>
              <a:pPr/>
              <a:t>29</a:t>
            </a:fld>
            <a:endParaRPr lang="en-US" altLang="en-US"/>
          </a:p>
        </p:txBody>
      </p:sp>
      <p:sp>
        <p:nvSpPr>
          <p:cNvPr id="244738" name="Rectangle 2"/>
          <p:cNvSpPr>
            <a:spLocks noChangeArrowheads="1"/>
          </p:cNvSpPr>
          <p:nvPr/>
        </p:nvSpPr>
        <p:spPr bwMode="auto">
          <a:xfrm>
            <a:off x="1219200" y="2663825"/>
            <a:ext cx="7543800" cy="1189038"/>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39" name="Title 1"/>
          <p:cNvSpPr>
            <a:spLocks noGrp="1"/>
          </p:cNvSpPr>
          <p:nvPr>
            <p:ph type="title" idx="4294967295"/>
          </p:nvPr>
        </p:nvSpPr>
        <p:spPr>
          <a:xfrm>
            <a:off x="457200" y="195263"/>
            <a:ext cx="8229600" cy="1143000"/>
          </a:xfrm>
        </p:spPr>
        <p:txBody>
          <a:bodyPr/>
          <a:lstStyle/>
          <a:p>
            <a:r>
              <a:rPr lang="en-US" altLang="en-US" sz="4000">
                <a:latin typeface="Verdana" panose="020B0604030504040204" pitchFamily="34" charset="0"/>
              </a:rPr>
              <a:t>Stair Descent Speeds: Hand-Carried Devices </a:t>
            </a:r>
            <a:r>
              <a:rPr lang="en-US" altLang="en-US" sz="2800">
                <a:latin typeface="Verdana" panose="020B0604030504040204" pitchFamily="34" charset="0"/>
              </a:rPr>
              <a:t>(44” Staircase Width)</a:t>
            </a:r>
          </a:p>
        </p:txBody>
      </p:sp>
      <p:sp>
        <p:nvSpPr>
          <p:cNvPr id="244740" name="Text Box 4"/>
          <p:cNvSpPr txBox="1">
            <a:spLocks noChangeArrowheads="1"/>
          </p:cNvSpPr>
          <p:nvPr/>
        </p:nvSpPr>
        <p:spPr bwMode="auto">
          <a:xfrm>
            <a:off x="1644650" y="5446713"/>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Manual Carry</a:t>
            </a:r>
          </a:p>
        </p:txBody>
      </p:sp>
      <p:sp>
        <p:nvSpPr>
          <p:cNvPr id="244741" name="Text Box 5"/>
          <p:cNvSpPr txBox="1">
            <a:spLocks noChangeArrowheads="1"/>
          </p:cNvSpPr>
          <p:nvPr/>
        </p:nvSpPr>
        <p:spPr bwMode="auto">
          <a:xfrm>
            <a:off x="3348038" y="5416550"/>
            <a:ext cx="1384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Basic Stair Chair</a:t>
            </a:r>
          </a:p>
        </p:txBody>
      </p:sp>
      <p:sp>
        <p:nvSpPr>
          <p:cNvPr id="244742" name="Text Box 6"/>
          <p:cNvSpPr txBox="1">
            <a:spLocks noChangeArrowheads="1"/>
          </p:cNvSpPr>
          <p:nvPr/>
        </p:nvSpPr>
        <p:spPr bwMode="auto">
          <a:xfrm>
            <a:off x="5383213" y="5429250"/>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Fabric Seat</a:t>
            </a:r>
          </a:p>
        </p:txBody>
      </p:sp>
      <p:sp>
        <p:nvSpPr>
          <p:cNvPr id="244743" name="Text Box 7"/>
          <p:cNvSpPr txBox="1">
            <a:spLocks noChangeArrowheads="1"/>
          </p:cNvSpPr>
          <p:nvPr/>
        </p:nvSpPr>
        <p:spPr bwMode="auto">
          <a:xfrm>
            <a:off x="7194550" y="5397500"/>
            <a:ext cx="12636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Extended Handle</a:t>
            </a:r>
          </a:p>
        </p:txBody>
      </p:sp>
      <p:sp>
        <p:nvSpPr>
          <p:cNvPr id="244744" name="Rectangle 8"/>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5" name="Line 9"/>
          <p:cNvSpPr>
            <a:spLocks noChangeShapeType="1"/>
          </p:cNvSpPr>
          <p:nvPr/>
        </p:nvSpPr>
        <p:spPr bwMode="auto">
          <a:xfrm>
            <a:off x="1203325" y="3001963"/>
            <a:ext cx="75755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6" name="Line 10"/>
          <p:cNvSpPr>
            <a:spLocks noChangeShapeType="1"/>
          </p:cNvSpPr>
          <p:nvPr/>
        </p:nvSpPr>
        <p:spPr bwMode="auto">
          <a:xfrm>
            <a:off x="771525" y="6699250"/>
            <a:ext cx="5175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7" name="Text Box 11"/>
          <p:cNvSpPr txBox="1">
            <a:spLocks noChangeArrowheads="1"/>
          </p:cNvSpPr>
          <p:nvPr/>
        </p:nvSpPr>
        <p:spPr bwMode="auto">
          <a:xfrm>
            <a:off x="1341438" y="6518275"/>
            <a:ext cx="7802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Fruin, J.J. (1971). Pedestrian Planning and Design, All age average, pg 56.</a:t>
            </a:r>
          </a:p>
        </p:txBody>
      </p:sp>
      <p:pic>
        <p:nvPicPr>
          <p:cNvPr id="4" name="Content Placeholder 3" descr="Bar chart showing stair descent speeds by hand-carried device type"/>
          <p:cNvPicPr>
            <a:picLocks noChangeArrowheads="1"/>
          </p:cNvPicPr>
          <p:nvPr/>
        </p:nvPicPr>
        <p:blipFill>
          <a:blip r:embed="rId3">
            <a:extLst>
              <a:ext uri="{28A0092B-C50C-407E-A947-70E740481C1C}">
                <a14:useLocalDpi xmlns:a14="http://schemas.microsoft.com/office/drawing/2010/main" val="0"/>
              </a:ext>
            </a:extLst>
          </a:blip>
          <a:srcRect t="10515"/>
          <a:stretch>
            <a:fillRect/>
          </a:stretch>
        </p:blipFill>
        <p:spPr bwMode="auto">
          <a:xfrm>
            <a:off x="198438" y="1670050"/>
            <a:ext cx="86995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9" name="Line 13"/>
          <p:cNvSpPr>
            <a:spLocks noChangeShapeType="1"/>
          </p:cNvSpPr>
          <p:nvPr/>
        </p:nvSpPr>
        <p:spPr bwMode="auto">
          <a:xfrm>
            <a:off x="1203325" y="3001963"/>
            <a:ext cx="75755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0" name="Line 14"/>
          <p:cNvSpPr>
            <a:spLocks noChangeShapeType="1"/>
          </p:cNvSpPr>
          <p:nvPr/>
        </p:nvSpPr>
        <p:spPr bwMode="auto">
          <a:xfrm>
            <a:off x="1203325" y="3001963"/>
            <a:ext cx="75755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Rectangle 15"/>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52" name="Rectangle 16"/>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53" name="Text Box 17"/>
          <p:cNvSpPr txBox="1">
            <a:spLocks noChangeArrowheads="1"/>
          </p:cNvSpPr>
          <p:nvPr/>
        </p:nvSpPr>
        <p:spPr bwMode="auto">
          <a:xfrm>
            <a:off x="1354138" y="6013450"/>
            <a:ext cx="801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Range based on samples obtained by Peacock, Hoskins, Kuligowski (2012) Safety Science 50, 1655–1664, table 3.</a:t>
            </a:r>
          </a:p>
        </p:txBody>
      </p:sp>
      <p:sp>
        <p:nvSpPr>
          <p:cNvPr id="244754" name="Rectangle 18"/>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55" name="Text Box 19"/>
          <p:cNvSpPr txBox="1">
            <a:spLocks noChangeArrowheads="1"/>
          </p:cNvSpPr>
          <p:nvPr/>
        </p:nvSpPr>
        <p:spPr bwMode="auto">
          <a:xfrm>
            <a:off x="1644650" y="5446713"/>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Manual Carry</a:t>
            </a:r>
          </a:p>
        </p:txBody>
      </p:sp>
      <p:sp>
        <p:nvSpPr>
          <p:cNvPr id="244756" name="Text Box 20"/>
          <p:cNvSpPr txBox="1">
            <a:spLocks noChangeArrowheads="1"/>
          </p:cNvSpPr>
          <p:nvPr/>
        </p:nvSpPr>
        <p:spPr bwMode="auto">
          <a:xfrm>
            <a:off x="3348038" y="5416550"/>
            <a:ext cx="1384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Basic Stair Chair</a:t>
            </a:r>
          </a:p>
        </p:txBody>
      </p:sp>
      <p:sp>
        <p:nvSpPr>
          <p:cNvPr id="244757" name="Text Box 21"/>
          <p:cNvSpPr txBox="1">
            <a:spLocks noChangeArrowheads="1"/>
          </p:cNvSpPr>
          <p:nvPr/>
        </p:nvSpPr>
        <p:spPr bwMode="auto">
          <a:xfrm>
            <a:off x="5383213" y="5429250"/>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Fabric Seat</a:t>
            </a:r>
          </a:p>
        </p:txBody>
      </p:sp>
      <p:sp>
        <p:nvSpPr>
          <p:cNvPr id="244758" name="Text Box 22"/>
          <p:cNvSpPr txBox="1">
            <a:spLocks noChangeArrowheads="1"/>
          </p:cNvSpPr>
          <p:nvPr/>
        </p:nvSpPr>
        <p:spPr bwMode="auto">
          <a:xfrm>
            <a:off x="7194550" y="5397500"/>
            <a:ext cx="12636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Extended Handle</a:t>
            </a:r>
          </a:p>
        </p:txBody>
      </p:sp>
      <p:sp>
        <p:nvSpPr>
          <p:cNvPr id="244759" name="Rectangle 23"/>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0" name="Rectangle 24"/>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1" name="Rectangle 25"/>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2" name="Rectangle 26"/>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3" name="Text Box 27"/>
          <p:cNvSpPr txBox="1">
            <a:spLocks noChangeArrowheads="1"/>
          </p:cNvSpPr>
          <p:nvPr/>
        </p:nvSpPr>
        <p:spPr bwMode="auto">
          <a:xfrm>
            <a:off x="1644650" y="5446713"/>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Manual Carry</a:t>
            </a:r>
          </a:p>
        </p:txBody>
      </p:sp>
      <p:sp>
        <p:nvSpPr>
          <p:cNvPr id="244764" name="Text Box 28"/>
          <p:cNvSpPr txBox="1">
            <a:spLocks noChangeArrowheads="1"/>
          </p:cNvSpPr>
          <p:nvPr/>
        </p:nvSpPr>
        <p:spPr bwMode="auto">
          <a:xfrm>
            <a:off x="3348038" y="5416550"/>
            <a:ext cx="1384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Basic Stair Chair</a:t>
            </a:r>
          </a:p>
        </p:txBody>
      </p:sp>
      <p:sp>
        <p:nvSpPr>
          <p:cNvPr id="244765" name="Text Box 29"/>
          <p:cNvSpPr txBox="1">
            <a:spLocks noChangeArrowheads="1"/>
          </p:cNvSpPr>
          <p:nvPr/>
        </p:nvSpPr>
        <p:spPr bwMode="auto">
          <a:xfrm>
            <a:off x="5383213" y="5429250"/>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Fabric Seat</a:t>
            </a:r>
          </a:p>
        </p:txBody>
      </p:sp>
      <p:sp>
        <p:nvSpPr>
          <p:cNvPr id="244766" name="Text Box 30"/>
          <p:cNvSpPr txBox="1">
            <a:spLocks noChangeArrowheads="1"/>
          </p:cNvSpPr>
          <p:nvPr/>
        </p:nvSpPr>
        <p:spPr bwMode="auto">
          <a:xfrm>
            <a:off x="7194550" y="5397500"/>
            <a:ext cx="12636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Extended Handle</a:t>
            </a:r>
          </a:p>
        </p:txBody>
      </p:sp>
      <p:sp>
        <p:nvSpPr>
          <p:cNvPr id="244767" name="Rectangle 31"/>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8" name="Rectangle 32"/>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69" name="Rectangle 33"/>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70" name="Rectangle 34"/>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71" name="Text Box 35"/>
          <p:cNvSpPr txBox="1">
            <a:spLocks noChangeArrowheads="1"/>
          </p:cNvSpPr>
          <p:nvPr/>
        </p:nvSpPr>
        <p:spPr bwMode="auto">
          <a:xfrm>
            <a:off x="1644650" y="5446713"/>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Manual Carry</a:t>
            </a:r>
          </a:p>
        </p:txBody>
      </p:sp>
      <p:sp>
        <p:nvSpPr>
          <p:cNvPr id="244772" name="Text Box 36"/>
          <p:cNvSpPr txBox="1">
            <a:spLocks noChangeArrowheads="1"/>
          </p:cNvSpPr>
          <p:nvPr/>
        </p:nvSpPr>
        <p:spPr bwMode="auto">
          <a:xfrm>
            <a:off x="3348038" y="5416550"/>
            <a:ext cx="13843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Basic Stair Chair</a:t>
            </a:r>
          </a:p>
        </p:txBody>
      </p:sp>
      <p:sp>
        <p:nvSpPr>
          <p:cNvPr id="244773" name="Text Box 37"/>
          <p:cNvSpPr txBox="1">
            <a:spLocks noChangeArrowheads="1"/>
          </p:cNvSpPr>
          <p:nvPr/>
        </p:nvSpPr>
        <p:spPr bwMode="auto">
          <a:xfrm>
            <a:off x="5383213" y="5429250"/>
            <a:ext cx="1111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Fabric Seat</a:t>
            </a:r>
          </a:p>
        </p:txBody>
      </p:sp>
      <p:sp>
        <p:nvSpPr>
          <p:cNvPr id="244774" name="Text Box 38"/>
          <p:cNvSpPr txBox="1">
            <a:spLocks noChangeArrowheads="1"/>
          </p:cNvSpPr>
          <p:nvPr/>
        </p:nvSpPr>
        <p:spPr bwMode="auto">
          <a:xfrm>
            <a:off x="7194550" y="5397500"/>
            <a:ext cx="12636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Extended Handle</a:t>
            </a:r>
          </a:p>
        </p:txBody>
      </p:sp>
      <p:sp>
        <p:nvSpPr>
          <p:cNvPr id="244775" name="Rectangle 39"/>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76" name="Rectangle 40"/>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77" name="Rectangle 41"/>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78" name="Rectangle 42"/>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22D681E-8274-4EE7-BC6D-EE526664CB6A}" type="slidenum">
              <a:rPr lang="en-US" altLang="en-US"/>
              <a:pPr/>
              <a:t>3</a:t>
            </a:fld>
            <a:endParaRPr lang="en-US" altLang="en-US"/>
          </a:p>
        </p:txBody>
      </p:sp>
      <p:sp>
        <p:nvSpPr>
          <p:cNvPr id="173058" name="Rectangle 2"/>
          <p:cNvSpPr>
            <a:spLocks noGrp="1"/>
          </p:cNvSpPr>
          <p:nvPr>
            <p:ph type="title"/>
          </p:nvPr>
        </p:nvSpPr>
        <p:spPr/>
        <p:txBody>
          <a:bodyPr/>
          <a:lstStyle/>
          <a:p>
            <a:r>
              <a:rPr lang="en-US" altLang="en-US" sz="4000">
                <a:latin typeface="Verdana" panose="020B0604030504040204" pitchFamily="34" charset="0"/>
              </a:rPr>
              <a:t>EMS – An occupation with Significant MSD Risks</a:t>
            </a:r>
          </a:p>
        </p:txBody>
      </p:sp>
      <p:sp>
        <p:nvSpPr>
          <p:cNvPr id="173059" name="Rectangle 3"/>
          <p:cNvSpPr>
            <a:spLocks noGrp="1"/>
          </p:cNvSpPr>
          <p:nvPr>
            <p:ph type="body" idx="1"/>
          </p:nvPr>
        </p:nvSpPr>
        <p:spPr>
          <a:xfrm>
            <a:off x="0" y="1489075"/>
            <a:ext cx="8937625" cy="4525963"/>
          </a:xfrm>
        </p:spPr>
        <p:txBody>
          <a:bodyPr/>
          <a:lstStyle/>
          <a:p>
            <a:r>
              <a:rPr lang="en-US" altLang="en-US" sz="2400">
                <a:latin typeface="Verdana" panose="020B0604030504040204" pitchFamily="34" charset="0"/>
              </a:rPr>
              <a:t>Maguire, B.J., Hunting, K.L., Guidotti, T.L., &amp; Smith, G.S. (2005). Occupational injuries among emergency medical services personnel. </a:t>
            </a:r>
            <a:r>
              <a:rPr lang="en-US" altLang="en-US" sz="2400" u="sng">
                <a:latin typeface="Verdana" panose="020B0604030504040204" pitchFamily="34" charset="0"/>
              </a:rPr>
              <a:t>Prehospital Emergency Care</a:t>
            </a:r>
            <a:r>
              <a:rPr lang="en-US" altLang="en-US" sz="2400">
                <a:latin typeface="Verdana" panose="020B0604030504040204" pitchFamily="34" charset="0"/>
              </a:rPr>
              <a:t>, 9, 405-411.</a:t>
            </a:r>
          </a:p>
          <a:p>
            <a:pPr lvl="1"/>
            <a:r>
              <a:rPr lang="en-US" altLang="en-US" sz="2000">
                <a:latin typeface="Verdana" panose="020B0604030504040204" pitchFamily="34" charset="0"/>
              </a:rPr>
              <a:t>Relative risk:  5.8 relative to health services</a:t>
            </a:r>
          </a:p>
          <a:p>
            <a:r>
              <a:rPr lang="en-US" altLang="en-US" sz="2400">
                <a:latin typeface="Verdana" panose="020B0604030504040204" pitchFamily="34" charset="0"/>
              </a:rPr>
              <a:t>Gershon RR, Vlahov D, Kelen G, Conrad B, Murphy L. (1995) Review of accidents/injuries among emergency medical services workers in Baltimore, Maryland. </a:t>
            </a:r>
            <a:r>
              <a:rPr lang="en-US" altLang="en-US" sz="2400" u="sng">
                <a:latin typeface="Verdana" panose="020B0604030504040204" pitchFamily="34" charset="0"/>
              </a:rPr>
              <a:t>Prehosp Disaster Med</a:t>
            </a:r>
            <a:r>
              <a:rPr lang="en-US" altLang="en-US" sz="2400">
                <a:latin typeface="Verdana" panose="020B0604030504040204" pitchFamily="34" charset="0"/>
              </a:rPr>
              <a:t>., 10:14-18.</a:t>
            </a:r>
          </a:p>
          <a:p>
            <a:pPr lvl="1"/>
            <a:r>
              <a:rPr lang="en-US" altLang="en-US" sz="2000">
                <a:latin typeface="Verdana" panose="020B0604030504040204" pitchFamily="34" charset="0"/>
              </a:rPr>
              <a:t>43% Strains/Spains, 20% of injuries to the back</a:t>
            </a:r>
          </a:p>
          <a:p>
            <a:r>
              <a:rPr lang="en-US" altLang="en-US" sz="2400">
                <a:latin typeface="Verdana" panose="020B0604030504040204" pitchFamily="34" charset="0"/>
              </a:rPr>
              <a:t>Hogya PT, Ellis L. (1990). Evaluation of the injury profile of personnel in a busy urban EMS system. </a:t>
            </a:r>
            <a:r>
              <a:rPr lang="en-US" altLang="en-US" sz="2400" u="sng">
                <a:latin typeface="Verdana" panose="020B0604030504040204" pitchFamily="34" charset="0"/>
              </a:rPr>
              <a:t>Am J Emerg Med.</a:t>
            </a:r>
            <a:r>
              <a:rPr lang="en-US" altLang="en-US" sz="2400">
                <a:latin typeface="Verdana" panose="020B0604030504040204" pitchFamily="34" charset="0"/>
              </a:rPr>
              <a:t> 8:308-11.</a:t>
            </a:r>
          </a:p>
          <a:p>
            <a:pPr lvl="1"/>
            <a:r>
              <a:rPr lang="en-US" altLang="en-US" sz="2000">
                <a:latin typeface="Verdana" panose="020B0604030504040204" pitchFamily="34" charset="0"/>
              </a:rPr>
              <a:t>Back strain accounted for 78% of lost days</a:t>
            </a:r>
            <a:r>
              <a:rPr lang="en-US" altLang="en-US" sz="2400">
                <a:latin typeface="Verdana" panose="020B060403050404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595A0065-9E2B-4BF1-B674-E3F9277FDE98}" type="slidenum">
              <a:rPr lang="en-US" altLang="en-US"/>
              <a:pPr/>
              <a:t>30</a:t>
            </a:fld>
            <a:endParaRPr lang="en-US" altLang="en-US"/>
          </a:p>
        </p:txBody>
      </p:sp>
      <p:sp>
        <p:nvSpPr>
          <p:cNvPr id="187394" name="Rectangle 2"/>
          <p:cNvSpPr>
            <a:spLocks noChangeArrowheads="1"/>
          </p:cNvSpPr>
          <p:nvPr/>
        </p:nvSpPr>
        <p:spPr bwMode="auto">
          <a:xfrm>
            <a:off x="1828800" y="2971800"/>
            <a:ext cx="6659563" cy="93027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395" name="Title 1"/>
          <p:cNvSpPr>
            <a:spLocks noGrp="1"/>
          </p:cNvSpPr>
          <p:nvPr>
            <p:ph type="title" idx="4294967295"/>
          </p:nvPr>
        </p:nvSpPr>
        <p:spPr>
          <a:xfrm>
            <a:off x="52388" y="261938"/>
            <a:ext cx="9356725" cy="1143000"/>
          </a:xfrm>
        </p:spPr>
        <p:txBody>
          <a:bodyPr/>
          <a:lstStyle/>
          <a:p>
            <a:r>
              <a:rPr lang="en-US" altLang="en-US" sz="3600" b="1">
                <a:latin typeface="Verdana" panose="020B0604030504040204" pitchFamily="34" charset="0"/>
              </a:rPr>
              <a:t>Stair Descent Speed</a:t>
            </a:r>
            <a:r>
              <a:rPr lang="en-US" altLang="en-US" sz="3600">
                <a:latin typeface="Verdana" panose="020B0604030504040204" pitchFamily="34" charset="0"/>
              </a:rPr>
              <a:t> by Track-Type SDDs: 44 and 52 inch staircase widths</a:t>
            </a:r>
          </a:p>
        </p:txBody>
      </p:sp>
      <p:graphicFrame>
        <p:nvGraphicFramePr>
          <p:cNvPr id="4" name="Content Placeholder 3" descr="Bar chart showing stair descent speeds for track type stairchairs"/>
          <p:cNvGraphicFramePr>
            <a:graphicFrameLocks noGrp="1"/>
          </p:cNvGraphicFramePr>
          <p:nvPr>
            <p:ph idx="4294967295"/>
            <p:extLst>
              <p:ext uri="{D42A27DB-BD31-4B8C-83A1-F6EECF244321}">
                <p14:modId xmlns:p14="http://schemas.microsoft.com/office/powerpoint/2010/main" val="2110379690"/>
              </p:ext>
            </p:extLst>
          </p:nvPr>
        </p:nvGraphicFramePr>
        <p:xfrm>
          <a:off x="1037766" y="1599971"/>
          <a:ext cx="7635206" cy="4199625"/>
        </p:xfrm>
        <a:graphic>
          <a:graphicData uri="http://schemas.openxmlformats.org/drawingml/2006/chart">
            <c:chart xmlns:c="http://schemas.openxmlformats.org/drawingml/2006/chart" xmlns:r="http://schemas.openxmlformats.org/officeDocument/2006/relationships" r:id="rId3"/>
          </a:graphicData>
        </a:graphic>
      </p:graphicFrame>
      <p:sp>
        <p:nvSpPr>
          <p:cNvPr id="187397" name="Text Box 5"/>
          <p:cNvSpPr txBox="1">
            <a:spLocks noChangeArrowheads="1"/>
          </p:cNvSpPr>
          <p:nvPr/>
        </p:nvSpPr>
        <p:spPr bwMode="auto">
          <a:xfrm>
            <a:off x="3648075" y="5711825"/>
            <a:ext cx="3094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t>Chair Style</a:t>
            </a:r>
          </a:p>
        </p:txBody>
      </p:sp>
      <p:sp>
        <p:nvSpPr>
          <p:cNvPr id="187398" name="Rectangle 6"/>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399" name="Line 7"/>
          <p:cNvSpPr>
            <a:spLocks noChangeShapeType="1"/>
          </p:cNvSpPr>
          <p:nvPr/>
        </p:nvSpPr>
        <p:spPr bwMode="auto">
          <a:xfrm>
            <a:off x="771525" y="6699250"/>
            <a:ext cx="5175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0" name="Text Box 8"/>
          <p:cNvSpPr txBox="1">
            <a:spLocks noChangeArrowheads="1"/>
          </p:cNvSpPr>
          <p:nvPr/>
        </p:nvSpPr>
        <p:spPr bwMode="auto">
          <a:xfrm>
            <a:off x="1341438" y="6518275"/>
            <a:ext cx="7802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Fruin, J.J. (1971). Pedestrian Planning and Design, All age average, pg 56.</a:t>
            </a:r>
          </a:p>
        </p:txBody>
      </p:sp>
      <p:sp>
        <p:nvSpPr>
          <p:cNvPr id="187401" name="Rectangle 9"/>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02" name="Rectangle 10"/>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03" name="Text Box 11"/>
          <p:cNvSpPr txBox="1">
            <a:spLocks noChangeArrowheads="1"/>
          </p:cNvSpPr>
          <p:nvPr/>
        </p:nvSpPr>
        <p:spPr bwMode="auto">
          <a:xfrm>
            <a:off x="1341438" y="5964238"/>
            <a:ext cx="78025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Range based on samples obtained by Peacock, Hoskins, Kuligowski (2012) Safety Science 50 1655–1664, table 3.</a:t>
            </a:r>
          </a:p>
        </p:txBody>
      </p:sp>
      <p:sp>
        <p:nvSpPr>
          <p:cNvPr id="187404" name="Rectangle 12"/>
          <p:cNvSpPr>
            <a:spLocks noChangeArrowheads="1"/>
          </p:cNvSpPr>
          <p:nvPr/>
        </p:nvSpPr>
        <p:spPr bwMode="auto">
          <a:xfrm>
            <a:off x="762000" y="6042025"/>
            <a:ext cx="533400" cy="288925"/>
          </a:xfrm>
          <a:prstGeom prst="rect">
            <a:avLst/>
          </a:prstGeom>
          <a:solidFill>
            <a:srgbClr val="FF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05" name="Line 13"/>
          <p:cNvSpPr>
            <a:spLocks noChangeShapeType="1"/>
          </p:cNvSpPr>
          <p:nvPr/>
        </p:nvSpPr>
        <p:spPr bwMode="auto">
          <a:xfrm>
            <a:off x="1844675" y="3276600"/>
            <a:ext cx="66294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974C6B2D-3768-446B-BD4C-417C4BD9333C}" type="slidenum">
              <a:rPr lang="en-US" altLang="en-US"/>
              <a:pPr/>
              <a:t>31</a:t>
            </a:fld>
            <a:endParaRPr lang="en-US" altLang="en-US"/>
          </a:p>
        </p:txBody>
      </p:sp>
      <p:sp>
        <p:nvSpPr>
          <p:cNvPr id="242690"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BBDDC5B-ADD1-445C-B209-C7A81C2F8AAA}" type="slidenum">
              <a:rPr lang="en-US" altLang="en-US" sz="1200">
                <a:solidFill>
                  <a:srgbClr val="898989"/>
                </a:solidFill>
                <a:latin typeface="Calibri" panose="020F0502020204030204" pitchFamily="34" charset="0"/>
              </a:rPr>
              <a:pPr algn="r" eaLnBrk="1" hangingPunct="1"/>
              <a:t>31</a:t>
            </a:fld>
            <a:endParaRPr lang="en-US" altLang="en-US" sz="1200">
              <a:solidFill>
                <a:srgbClr val="898989"/>
              </a:solidFill>
              <a:latin typeface="Calibri" panose="020F0502020204030204" pitchFamily="34" charset="0"/>
            </a:endParaRPr>
          </a:p>
        </p:txBody>
      </p:sp>
      <p:sp>
        <p:nvSpPr>
          <p:cNvPr id="242691" name="Title 1"/>
          <p:cNvSpPr>
            <a:spLocks/>
          </p:cNvSpPr>
          <p:nvPr/>
        </p:nvSpPr>
        <p:spPr bwMode="auto">
          <a:xfrm>
            <a:off x="0" y="258763"/>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i="1">
                <a:solidFill>
                  <a:srgbClr val="0000FF"/>
                </a:solidFill>
              </a:rPr>
              <a:t>Stair Descent Speed</a:t>
            </a:r>
            <a:r>
              <a:rPr lang="en-US" altLang="en-US" sz="3600" i="1">
                <a:solidFill>
                  <a:srgbClr val="0000FF"/>
                </a:solidFill>
              </a:rPr>
              <a:t> by Sled SDDs: 44 and 52 inch Staircase Widths</a:t>
            </a:r>
            <a:endParaRPr lang="en-US" altLang="en-US" sz="3600">
              <a:solidFill>
                <a:srgbClr val="0000FF"/>
              </a:solidFill>
              <a:latin typeface="Verdana" panose="020B0604030504040204" pitchFamily="34" charset="0"/>
            </a:endParaRPr>
          </a:p>
        </p:txBody>
      </p:sp>
      <p:sp>
        <p:nvSpPr>
          <p:cNvPr id="242692" name="TextBox 4"/>
          <p:cNvSpPr txBox="1">
            <a:spLocks noChangeArrowheads="1"/>
          </p:cNvSpPr>
          <p:nvPr/>
        </p:nvSpPr>
        <p:spPr bwMode="auto">
          <a:xfrm>
            <a:off x="1262063" y="6186488"/>
            <a:ext cx="7348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en-US" sz="2000" i="1">
                <a:latin typeface="Calibri" panose="020F0502020204030204" pitchFamily="34" charset="0"/>
              </a:rPr>
              <a:t>p values (</a:t>
            </a:r>
            <a:r>
              <a:rPr lang="en-US" altLang="en-US" sz="2000">
                <a:latin typeface="Calibri" panose="020F0502020204030204" pitchFamily="34" charset="0"/>
              </a:rPr>
              <a:t>Width  &lt;</a:t>
            </a:r>
            <a:r>
              <a:rPr lang="en-US" altLang="en-US" sz="2000" b="1" i="1">
                <a:latin typeface="Calibri" panose="020F0502020204030204" pitchFamily="34" charset="0"/>
              </a:rPr>
              <a:t>0.001</a:t>
            </a:r>
            <a:r>
              <a:rPr lang="en-US" altLang="en-US" sz="2000">
                <a:latin typeface="Calibri" panose="020F0502020204030204" pitchFamily="34" charset="0"/>
              </a:rPr>
              <a:t>    Device &lt;</a:t>
            </a:r>
            <a:r>
              <a:rPr lang="en-US" altLang="en-US" sz="2000" b="1" i="1">
                <a:latin typeface="Calibri" panose="020F0502020204030204" pitchFamily="34" charset="0"/>
              </a:rPr>
              <a:t>0.001 </a:t>
            </a:r>
            <a:r>
              <a:rPr lang="en-US" altLang="en-US" sz="2000">
                <a:latin typeface="Calibri" panose="020F0502020204030204" pitchFamily="34" charset="0"/>
              </a:rPr>
              <a:t>   Device x width = </a:t>
            </a:r>
            <a:r>
              <a:rPr lang="en-US" altLang="en-US" sz="2000" i="1">
                <a:latin typeface="Calibri" panose="020F0502020204030204" pitchFamily="34" charset="0"/>
              </a:rPr>
              <a:t>0.553)</a:t>
            </a:r>
          </a:p>
        </p:txBody>
      </p:sp>
      <p:grpSp>
        <p:nvGrpSpPr>
          <p:cNvPr id="242693" name="Group 6" descr="Bar chart showing stair descent speeds for sled devices"/>
          <p:cNvGrpSpPr>
            <a:grpSpLocks/>
          </p:cNvGrpSpPr>
          <p:nvPr/>
        </p:nvGrpSpPr>
        <p:grpSpPr bwMode="auto">
          <a:xfrm>
            <a:off x="639763" y="1546225"/>
            <a:ext cx="8035925" cy="4641850"/>
            <a:chOff x="23761" y="5314"/>
            <a:chExt cx="4084" cy="2360"/>
          </a:xfrm>
        </p:grpSpPr>
        <p:pic>
          <p:nvPicPr>
            <p:cNvPr id="242694"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1" y="5314"/>
              <a:ext cx="40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Text Box 8"/>
            <p:cNvSpPr txBox="1">
              <a:spLocks noChangeAspect="1" noChangeArrowheads="1"/>
            </p:cNvSpPr>
            <p:nvPr/>
          </p:nvSpPr>
          <p:spPr bwMode="auto">
            <a:xfrm>
              <a:off x="24344" y="7316"/>
              <a:ext cx="3501" cy="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a:latin typeface="Calibri" panose="020F0502020204030204" pitchFamily="34" charset="0"/>
                </a:rPr>
                <a:t>Wheeled       Hard Shell       Inflatable       Fabric Mat      Corrugated      Roll-up</a:t>
              </a:r>
            </a:p>
            <a:p>
              <a:pPr eaLnBrk="1" hangingPunct="1">
                <a:spcBef>
                  <a:spcPct val="50000"/>
                </a:spcBef>
              </a:pPr>
              <a:r>
                <a:rPr lang="en-US" altLang="en-US" sz="1600" b="1"/>
                <a:t>                                               SLED TYPE</a:t>
              </a:r>
            </a:p>
          </p:txBody>
        </p:sp>
        <p:sp>
          <p:nvSpPr>
            <p:cNvPr id="242696" name="Rectangle 9" descr="Wide upward diagonal"/>
            <p:cNvSpPr>
              <a:spLocks noChangeArrowheads="1"/>
            </p:cNvSpPr>
            <p:nvPr/>
          </p:nvSpPr>
          <p:spPr bwMode="auto">
            <a:xfrm>
              <a:off x="24474" y="6064"/>
              <a:ext cx="229" cy="1215"/>
            </a:xfrm>
            <a:prstGeom prst="rect">
              <a:avLst/>
            </a:prstGeom>
            <a:blipFill dpi="0" rotWithShape="0">
              <a:blip r:embed="rId4"/>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2697" name="Rectangle 10"/>
            <p:cNvSpPr>
              <a:spLocks noChangeArrowheads="1"/>
            </p:cNvSpPr>
            <p:nvPr/>
          </p:nvSpPr>
          <p:spPr bwMode="auto">
            <a:xfrm>
              <a:off x="25609" y="5984"/>
              <a:ext cx="238" cy="1294"/>
            </a:xfrm>
            <a:prstGeom prst="rect">
              <a:avLst/>
            </a:prstGeom>
            <a:solidFill>
              <a:srgbClr val="0000FF"/>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2698" name="Rectangle 11"/>
            <p:cNvSpPr>
              <a:spLocks noChangeArrowheads="1"/>
            </p:cNvSpPr>
            <p:nvPr/>
          </p:nvSpPr>
          <p:spPr bwMode="auto">
            <a:xfrm>
              <a:off x="25041" y="6037"/>
              <a:ext cx="229" cy="1241"/>
            </a:xfrm>
            <a:prstGeom prst="rect">
              <a:avLst/>
            </a:prstGeom>
            <a:solidFill>
              <a:srgbClr val="FF99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05C588FC-7402-44EF-A2E4-B3E1D2E97AA9}" type="slidenum">
              <a:rPr lang="en-US" altLang="en-US"/>
              <a:pPr/>
              <a:t>32</a:t>
            </a:fld>
            <a:endParaRPr lang="en-US" altLang="en-US"/>
          </a:p>
        </p:txBody>
      </p:sp>
      <p:sp>
        <p:nvSpPr>
          <p:cNvPr id="272386" name="Rectangle 2"/>
          <p:cNvSpPr>
            <a:spLocks noGrp="1"/>
          </p:cNvSpPr>
          <p:nvPr>
            <p:ph type="ctrTitle"/>
          </p:nvPr>
        </p:nvSpPr>
        <p:spPr>
          <a:xfrm>
            <a:off x="685800" y="2130425"/>
            <a:ext cx="8458200" cy="1470025"/>
          </a:xfrm>
        </p:spPr>
        <p:txBody>
          <a:bodyPr/>
          <a:lstStyle/>
          <a:p>
            <a:r>
              <a:rPr lang="en-US" altLang="en-US" sz="6000">
                <a:latin typeface="Verdana" panose="020B0604030504040204" pitchFamily="34" charset="0"/>
              </a:rPr>
              <a:t>Heart Rate Results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F19D47D6-48D4-4D57-802B-6AA6400926C1}" type="slidenum">
              <a:rPr lang="en-US" altLang="en-US"/>
              <a:pPr/>
              <a:t>33</a:t>
            </a:fld>
            <a:endParaRPr lang="en-US" altLang="en-US"/>
          </a:p>
        </p:txBody>
      </p:sp>
      <p:sp>
        <p:nvSpPr>
          <p:cNvPr id="273410" name="Rectangle 7"/>
          <p:cNvSpPr>
            <a:spLocks/>
          </p:cNvSpPr>
          <p:nvPr/>
        </p:nvSpPr>
        <p:spPr bwMode="auto">
          <a:xfrm>
            <a:off x="468313" y="481013"/>
            <a:ext cx="82296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i="1">
                <a:solidFill>
                  <a:srgbClr val="0000FF"/>
                </a:solidFill>
                <a:latin typeface="Verdana" panose="020B0604030504040204" pitchFamily="34" charset="0"/>
              </a:rPr>
              <a:t>Heart Rate – Percent Max –Hand Carried SDDs</a:t>
            </a:r>
          </a:p>
        </p:txBody>
      </p:sp>
      <p:grpSp>
        <p:nvGrpSpPr>
          <p:cNvPr id="273411" name="그룹 33" descr="Bar chart showing evacuator heart rates for hand carried devices"/>
          <p:cNvGrpSpPr>
            <a:grpSpLocks/>
          </p:cNvGrpSpPr>
          <p:nvPr/>
        </p:nvGrpSpPr>
        <p:grpSpPr bwMode="auto">
          <a:xfrm>
            <a:off x="160338" y="1933575"/>
            <a:ext cx="8415337" cy="4405313"/>
            <a:chOff x="-786630" y="415030"/>
            <a:chExt cx="7400882" cy="4381142"/>
          </a:xfrm>
        </p:grpSpPr>
        <p:graphicFrame>
          <p:nvGraphicFramePr>
            <p:cNvPr id="8" name="차트 23"/>
            <p:cNvGraphicFramePr>
              <a:graphicFrameLocks/>
            </p:cNvGraphicFramePr>
            <p:nvPr>
              <p:extLst>
                <p:ext uri="{D42A27DB-BD31-4B8C-83A1-F6EECF244321}">
                  <p14:modId xmlns:p14="http://schemas.microsoft.com/office/powerpoint/2010/main" val="4146110803"/>
                </p:ext>
              </p:extLst>
            </p:nvPr>
          </p:nvGraphicFramePr>
          <p:xfrm>
            <a:off x="-786630" y="415030"/>
            <a:ext cx="7400882" cy="438114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직선 연결선 25"/>
            <p:cNvCxnSpPr/>
            <p:nvPr/>
          </p:nvCxnSpPr>
          <p:spPr>
            <a:xfrm>
              <a:off x="550862" y="756049"/>
              <a:ext cx="7176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31"/>
            <p:cNvCxnSpPr/>
            <p:nvPr/>
          </p:nvCxnSpPr>
          <p:spPr>
            <a:xfrm>
              <a:off x="5315852" y="1592807"/>
              <a:ext cx="702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25"/>
            <p:cNvCxnSpPr/>
            <p:nvPr/>
          </p:nvCxnSpPr>
          <p:spPr>
            <a:xfrm>
              <a:off x="2115923" y="1065491"/>
              <a:ext cx="24125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3416" name="Text Box 11"/>
          <p:cNvSpPr txBox="1">
            <a:spLocks noChangeArrowheads="1"/>
          </p:cNvSpPr>
          <p:nvPr/>
        </p:nvSpPr>
        <p:spPr bwMode="auto">
          <a:xfrm>
            <a:off x="6845300" y="5934075"/>
            <a:ext cx="14478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400"/>
              <a:t>Extended Handle </a:t>
            </a:r>
          </a:p>
        </p:txBody>
      </p:sp>
      <p:sp>
        <p:nvSpPr>
          <p:cNvPr id="273417" name="Text Box 9"/>
          <p:cNvSpPr txBox="1">
            <a:spLocks noChangeArrowheads="1"/>
          </p:cNvSpPr>
          <p:nvPr/>
        </p:nvSpPr>
        <p:spPr bwMode="auto">
          <a:xfrm>
            <a:off x="2895600" y="64008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b="1"/>
              <a:t>Hand-Carried Stair Descent Device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6758781" y="6347618"/>
            <a:ext cx="2133600" cy="365125"/>
          </a:xfrm>
        </p:spPr>
        <p:txBody>
          <a:bodyPr/>
          <a:lstStyle/>
          <a:p>
            <a:fld id="{A9C25A63-74F2-4765-9EBC-7393459BE6E0}" type="slidenum">
              <a:rPr lang="en-US" altLang="en-US"/>
              <a:pPr/>
              <a:t>34</a:t>
            </a:fld>
            <a:endParaRPr lang="en-US" altLang="en-US" dirty="0"/>
          </a:p>
        </p:txBody>
      </p:sp>
      <p:cxnSp>
        <p:nvCxnSpPr>
          <p:cNvPr id="274434" name="직선 연결선 14"/>
          <p:cNvCxnSpPr>
            <a:cxnSpLocks noChangeShapeType="1"/>
          </p:cNvCxnSpPr>
          <p:nvPr/>
        </p:nvCxnSpPr>
        <p:spPr bwMode="auto">
          <a:xfrm>
            <a:off x="1819275" y="2166938"/>
            <a:ext cx="3471863" cy="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274435" name="직선 연결선 16"/>
          <p:cNvCxnSpPr>
            <a:cxnSpLocks noChangeShapeType="1"/>
          </p:cNvCxnSpPr>
          <p:nvPr/>
        </p:nvCxnSpPr>
        <p:spPr bwMode="auto">
          <a:xfrm>
            <a:off x="7478713" y="2733675"/>
            <a:ext cx="628650" cy="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274436" name="직선 연결선 24"/>
          <p:cNvCxnSpPr>
            <a:cxnSpLocks noChangeShapeType="1"/>
          </p:cNvCxnSpPr>
          <p:nvPr/>
        </p:nvCxnSpPr>
        <p:spPr bwMode="auto">
          <a:xfrm>
            <a:off x="3446463" y="2444750"/>
            <a:ext cx="3240087" cy="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sp>
        <p:nvSpPr>
          <p:cNvPr id="274437" name="Rectangle 7"/>
          <p:cNvSpPr>
            <a:spLocks/>
          </p:cNvSpPr>
          <p:nvPr/>
        </p:nvSpPr>
        <p:spPr bwMode="auto">
          <a:xfrm>
            <a:off x="468313" y="481013"/>
            <a:ext cx="82296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i="1" dirty="0">
                <a:solidFill>
                  <a:srgbClr val="0000FF"/>
                </a:solidFill>
                <a:latin typeface="Verdana" panose="020B0604030504040204" pitchFamily="34" charset="0"/>
              </a:rPr>
              <a:t>Heart Rate – Percent Max-Track-type SDDs</a:t>
            </a:r>
          </a:p>
        </p:txBody>
      </p:sp>
      <p:grpSp>
        <p:nvGrpSpPr>
          <p:cNvPr id="274438" name="Group 19" descr="bar chart showing evacuator heart rates for track-type devices"/>
          <p:cNvGrpSpPr>
            <a:grpSpLocks/>
          </p:cNvGrpSpPr>
          <p:nvPr/>
        </p:nvGrpSpPr>
        <p:grpSpPr bwMode="auto">
          <a:xfrm>
            <a:off x="498475" y="1793875"/>
            <a:ext cx="8183563" cy="4400550"/>
            <a:chOff x="498940" y="1793289"/>
            <a:chExt cx="8182545" cy="4401436"/>
          </a:xfrm>
        </p:grpSpPr>
        <p:graphicFrame>
          <p:nvGraphicFramePr>
            <p:cNvPr id="14" name="차트 13"/>
            <p:cNvGraphicFramePr>
              <a:graphicFrameLocks/>
            </p:cNvGraphicFramePr>
            <p:nvPr>
              <p:extLst>
                <p:ext uri="{D42A27DB-BD31-4B8C-83A1-F6EECF244321}">
                  <p14:modId xmlns:p14="http://schemas.microsoft.com/office/powerpoint/2010/main" val="3740034557"/>
                </p:ext>
              </p:extLst>
            </p:nvPr>
          </p:nvGraphicFramePr>
          <p:xfrm>
            <a:off x="498940" y="1793289"/>
            <a:ext cx="8182545" cy="4401436"/>
          </p:xfrm>
          <a:graphic>
            <a:graphicData uri="http://schemas.openxmlformats.org/drawingml/2006/chart">
              <c:chart xmlns:c="http://schemas.openxmlformats.org/drawingml/2006/chart" xmlns:r="http://schemas.openxmlformats.org/officeDocument/2006/relationships" r:id="rId3"/>
            </a:graphicData>
          </a:graphic>
        </p:graphicFrame>
        <p:grpSp>
          <p:nvGrpSpPr>
            <p:cNvPr id="274440" name="Group 18"/>
            <p:cNvGrpSpPr>
              <a:grpSpLocks/>
            </p:cNvGrpSpPr>
            <p:nvPr/>
          </p:nvGrpSpPr>
          <p:grpSpPr bwMode="auto">
            <a:xfrm>
              <a:off x="1882140" y="3002280"/>
              <a:ext cx="6192248" cy="1327138"/>
              <a:chOff x="1882140" y="3002280"/>
              <a:chExt cx="6192248" cy="1327138"/>
            </a:xfrm>
          </p:grpSpPr>
          <p:sp>
            <p:nvSpPr>
              <p:cNvPr id="13" name="Rectangle 12"/>
              <p:cNvSpPr/>
              <p:nvPr/>
            </p:nvSpPr>
            <p:spPr>
              <a:xfrm>
                <a:off x="7575135" y="3404926"/>
                <a:ext cx="500001" cy="924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5" name="Rectangle 14"/>
              <p:cNvSpPr/>
              <p:nvPr/>
            </p:nvSpPr>
            <p:spPr>
              <a:xfrm>
                <a:off x="6171960" y="3214388"/>
                <a:ext cx="500001" cy="924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6" name="Rectangle 15"/>
              <p:cNvSpPr/>
              <p:nvPr/>
            </p:nvSpPr>
            <p:spPr>
              <a:xfrm>
                <a:off x="4724340" y="3138172"/>
                <a:ext cx="500001" cy="924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7" name="Rectangle 16"/>
              <p:cNvSpPr/>
              <p:nvPr/>
            </p:nvSpPr>
            <p:spPr>
              <a:xfrm>
                <a:off x="3276720" y="3123881"/>
                <a:ext cx="500001" cy="922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8" name="Rectangle 17"/>
              <p:cNvSpPr/>
              <p:nvPr/>
            </p:nvSpPr>
            <p:spPr>
              <a:xfrm>
                <a:off x="1881481" y="3001620"/>
                <a:ext cx="500000" cy="924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grpSp>
      </p:grpSp>
      <p:sp>
        <p:nvSpPr>
          <p:cNvPr id="274446" name="Text Box 14"/>
          <p:cNvSpPr txBox="1">
            <a:spLocks noChangeArrowheads="1"/>
          </p:cNvSpPr>
          <p:nvPr/>
        </p:nvSpPr>
        <p:spPr bwMode="auto">
          <a:xfrm>
            <a:off x="1487488" y="5791200"/>
            <a:ext cx="7026275" cy="779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dirty="0"/>
              <a:t>Rear Facing    2-Wheel	Long Track         Narrow         Standard</a:t>
            </a:r>
          </a:p>
          <a:p>
            <a:pPr algn="ctr" defTabSz="914400" eaLnBrk="1" hangingPunct="1">
              <a:spcBef>
                <a:spcPct val="50000"/>
              </a:spcBef>
            </a:pPr>
            <a:r>
              <a:rPr lang="en-US" altLang="en-US" b="1" dirty="0"/>
              <a:t>Device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fld id="{2AEB9610-3089-4F97-909E-F34906E8F90F}" type="slidenum">
              <a:rPr lang="en-US" altLang="en-US"/>
              <a:pPr/>
              <a:t>35</a:t>
            </a:fld>
            <a:endParaRPr lang="en-US" altLang="en-US"/>
          </a:p>
        </p:txBody>
      </p:sp>
      <p:sp>
        <p:nvSpPr>
          <p:cNvPr id="275460" name="Rectangle 4"/>
          <p:cNvSpPr>
            <a:spLocks noGrp="1"/>
          </p:cNvSpPr>
          <p:nvPr>
            <p:ph type="title"/>
          </p:nvPr>
        </p:nvSpPr>
        <p:spPr>
          <a:xfrm>
            <a:off x="457200" y="184150"/>
            <a:ext cx="8229600" cy="1143000"/>
          </a:xfrm>
        </p:spPr>
        <p:txBody>
          <a:bodyPr/>
          <a:lstStyle/>
          <a:p>
            <a:r>
              <a:rPr lang="en-US" altLang="en-US" sz="4000">
                <a:latin typeface="Verdana" panose="020B0604030504040204" pitchFamily="34" charset="0"/>
              </a:rPr>
              <a:t>Heart Rate – Percent Max </a:t>
            </a:r>
            <a:br>
              <a:rPr lang="en-US" altLang="en-US" sz="4000">
                <a:latin typeface="Verdana" panose="020B0604030504040204" pitchFamily="34" charset="0"/>
              </a:rPr>
            </a:br>
            <a:r>
              <a:rPr lang="en-US" altLang="en-US" sz="4000">
                <a:latin typeface="Verdana" panose="020B0604030504040204" pitchFamily="34" charset="0"/>
              </a:rPr>
              <a:t>Sled Type SDDs</a:t>
            </a:r>
          </a:p>
        </p:txBody>
      </p:sp>
      <p:sp>
        <p:nvSpPr>
          <p:cNvPr id="275501" name="Text Box 45"/>
          <p:cNvSpPr txBox="1">
            <a:spLocks noChangeArrowheads="1"/>
          </p:cNvSpPr>
          <p:nvPr/>
        </p:nvSpPr>
        <p:spPr bwMode="auto">
          <a:xfrm rot="-5400000">
            <a:off x="-1691481" y="3296444"/>
            <a:ext cx="41608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85813" eaLnBrk="0" hangingPunct="0">
              <a:defRPr>
                <a:solidFill>
                  <a:schemeClr val="tx1"/>
                </a:solidFill>
                <a:latin typeface="Arial" panose="020B0604020202020204" pitchFamily="34" charset="0"/>
                <a:cs typeface="Arial" panose="020B0604020202020204" pitchFamily="34" charset="0"/>
              </a:defRPr>
            </a:lvl1pPr>
            <a:lvl2pPr defTabSz="785813" eaLnBrk="0" hangingPunct="0">
              <a:defRPr>
                <a:solidFill>
                  <a:schemeClr val="tx1"/>
                </a:solidFill>
                <a:latin typeface="Arial" panose="020B0604020202020204" pitchFamily="34" charset="0"/>
                <a:cs typeface="Arial" panose="020B0604020202020204" pitchFamily="34" charset="0"/>
              </a:defRPr>
            </a:lvl2pPr>
            <a:lvl3pPr defTabSz="785813" eaLnBrk="0" hangingPunct="0">
              <a:defRPr>
                <a:solidFill>
                  <a:schemeClr val="tx1"/>
                </a:solidFill>
                <a:latin typeface="Arial" panose="020B0604020202020204" pitchFamily="34" charset="0"/>
                <a:cs typeface="Arial" panose="020B0604020202020204" pitchFamily="34" charset="0"/>
              </a:defRPr>
            </a:lvl3pPr>
            <a:lvl4pPr defTabSz="785813" eaLnBrk="0" hangingPunct="0">
              <a:defRPr>
                <a:solidFill>
                  <a:schemeClr val="tx1"/>
                </a:solidFill>
                <a:latin typeface="Arial" panose="020B0604020202020204" pitchFamily="34" charset="0"/>
                <a:cs typeface="Arial" panose="020B0604020202020204" pitchFamily="34" charset="0"/>
              </a:defRPr>
            </a:lvl4pPr>
            <a:lvl5pPr defTabSz="785813" eaLnBrk="0" hangingPunct="0">
              <a:defRPr>
                <a:solidFill>
                  <a:schemeClr val="tx1"/>
                </a:solidFill>
                <a:latin typeface="Arial" panose="020B0604020202020204" pitchFamily="34" charset="0"/>
                <a:cs typeface="Arial" panose="020B0604020202020204" pitchFamily="34" charset="0"/>
              </a:defRPr>
            </a:lvl5pPr>
            <a:lvl6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500"/>
              <a:t>% of Age adjusted Maximum Heart Rate</a:t>
            </a:r>
          </a:p>
        </p:txBody>
      </p:sp>
      <p:grpSp>
        <p:nvGrpSpPr>
          <p:cNvPr id="275502" name="Group 46" descr="bar chart showing evacuator heart rates for sled devices"/>
          <p:cNvGrpSpPr>
            <a:grpSpLocks/>
          </p:cNvGrpSpPr>
          <p:nvPr/>
        </p:nvGrpSpPr>
        <p:grpSpPr bwMode="auto">
          <a:xfrm>
            <a:off x="575548" y="1332422"/>
            <a:ext cx="7593012" cy="4446587"/>
            <a:chOff x="0" y="482"/>
            <a:chExt cx="5768" cy="3502"/>
          </a:xfrm>
        </p:grpSpPr>
        <p:graphicFrame>
          <p:nvGraphicFramePr>
            <p:cNvPr id="8" name="Chart 7"/>
            <p:cNvGraphicFramePr>
              <a:graphicFrameLocks/>
            </p:cNvGraphicFramePr>
            <p:nvPr/>
          </p:nvGraphicFramePr>
          <p:xfrm>
            <a:off x="4" y="488"/>
            <a:ext cx="5760" cy="349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bwMode="auto">
            <a:xfrm>
              <a:off x="521" y="1797"/>
              <a:ext cx="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a:off x="930" y="1889"/>
              <a:ext cx="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1474" y="2024"/>
              <a:ext cx="2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1973" y="2115"/>
              <a:ext cx="3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3016" y="2205"/>
              <a:ext cx="254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5509" name="Rectangle 53"/>
          <p:cNvSpPr>
            <a:spLocks noChangeArrowheads="1"/>
          </p:cNvSpPr>
          <p:nvPr/>
        </p:nvSpPr>
        <p:spPr bwMode="auto">
          <a:xfrm>
            <a:off x="1220788" y="5322173"/>
            <a:ext cx="7923212" cy="84137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85813" eaLnBrk="0" hangingPunct="0">
              <a:defRPr>
                <a:solidFill>
                  <a:schemeClr val="tx1"/>
                </a:solidFill>
                <a:latin typeface="Arial" panose="020B0604020202020204" pitchFamily="34" charset="0"/>
                <a:cs typeface="Arial" panose="020B0604020202020204" pitchFamily="34" charset="0"/>
              </a:defRPr>
            </a:lvl1pPr>
            <a:lvl2pPr defTabSz="785813" eaLnBrk="0" hangingPunct="0">
              <a:defRPr>
                <a:solidFill>
                  <a:schemeClr val="tx1"/>
                </a:solidFill>
                <a:latin typeface="Arial" panose="020B0604020202020204" pitchFamily="34" charset="0"/>
                <a:cs typeface="Arial" panose="020B0604020202020204" pitchFamily="34" charset="0"/>
              </a:defRPr>
            </a:lvl2pPr>
            <a:lvl3pPr defTabSz="785813" eaLnBrk="0" hangingPunct="0">
              <a:defRPr>
                <a:solidFill>
                  <a:schemeClr val="tx1"/>
                </a:solidFill>
                <a:latin typeface="Arial" panose="020B0604020202020204" pitchFamily="34" charset="0"/>
                <a:cs typeface="Arial" panose="020B0604020202020204" pitchFamily="34" charset="0"/>
              </a:defRPr>
            </a:lvl3pPr>
            <a:lvl4pPr defTabSz="785813" eaLnBrk="0" hangingPunct="0">
              <a:defRPr>
                <a:solidFill>
                  <a:schemeClr val="tx1"/>
                </a:solidFill>
                <a:latin typeface="Arial" panose="020B0604020202020204" pitchFamily="34" charset="0"/>
                <a:cs typeface="Arial" panose="020B0604020202020204" pitchFamily="34" charset="0"/>
              </a:defRPr>
            </a:lvl4pPr>
            <a:lvl5pPr defTabSz="785813" eaLnBrk="0" hangingPunct="0">
              <a:defRPr>
                <a:solidFill>
                  <a:schemeClr val="tx1"/>
                </a:solidFill>
                <a:latin typeface="Arial" panose="020B0604020202020204" pitchFamily="34" charset="0"/>
                <a:cs typeface="Arial" panose="020B0604020202020204" pitchFamily="34" charset="0"/>
              </a:defRPr>
            </a:lvl5pPr>
            <a:lvl6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defTabSz="785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dirty="0">
                <a:latin typeface="Times New Roman" panose="02020603050405020304" pitchFamily="18" charset="0"/>
              </a:rPr>
              <a:t>Wheeled   Hard Shell     Corrugated     Roll-up     Corrugated    Roll-up     Fabric Mat     Inflatable   </a:t>
            </a:r>
            <a:r>
              <a:rPr lang="en-US" altLang="en-US" sz="1100" dirty="0" err="1">
                <a:latin typeface="Times New Roman" panose="02020603050405020304" pitchFamily="18" charset="0"/>
              </a:rPr>
              <a:t>Inflatable</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Frabric</a:t>
            </a:r>
            <a:r>
              <a:rPr lang="en-US" altLang="en-US" sz="1100" dirty="0">
                <a:latin typeface="Times New Roman" panose="02020603050405020304" pitchFamily="18" charset="0"/>
              </a:rPr>
              <a:t> Mat</a:t>
            </a:r>
          </a:p>
          <a:p>
            <a:pPr eaLnBrk="1" hangingPunct="1"/>
            <a:r>
              <a:rPr lang="en-US" altLang="en-US" sz="1100" dirty="0">
                <a:latin typeface="Times New Roman" panose="02020603050405020304" pitchFamily="18" charset="0"/>
              </a:rPr>
              <a:t>(Leader)    (Follower)      Follower      </a:t>
            </a:r>
            <a:r>
              <a:rPr lang="en-US" altLang="en-US" sz="1100" dirty="0" err="1">
                <a:latin typeface="Times New Roman" panose="02020603050405020304" pitchFamily="18" charset="0"/>
              </a:rPr>
              <a:t>Follower</a:t>
            </a:r>
            <a:r>
              <a:rPr lang="en-US" altLang="en-US" sz="1100" dirty="0">
                <a:latin typeface="Times New Roman" panose="02020603050405020304" pitchFamily="18" charset="0"/>
              </a:rPr>
              <a:t>       Leader        </a:t>
            </a:r>
            <a:r>
              <a:rPr lang="en-US" altLang="en-US" sz="1100" dirty="0" err="1">
                <a:latin typeface="Times New Roman" panose="02020603050405020304" pitchFamily="18" charset="0"/>
              </a:rPr>
              <a:t>Leader</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Leader</a:t>
            </a:r>
            <a:r>
              <a:rPr lang="en-US" altLang="en-US" sz="1100" dirty="0">
                <a:latin typeface="Times New Roman" panose="02020603050405020304" pitchFamily="18" charset="0"/>
              </a:rPr>
              <a:t>           </a:t>
            </a:r>
            <a:r>
              <a:rPr lang="en-US" altLang="en-US" sz="1100" dirty="0" err="1">
                <a:latin typeface="Times New Roman" panose="02020603050405020304" pitchFamily="18" charset="0"/>
              </a:rPr>
              <a:t>Leader</a:t>
            </a:r>
            <a:r>
              <a:rPr lang="en-US" altLang="en-US" sz="1100" dirty="0">
                <a:latin typeface="Times New Roman" panose="02020603050405020304" pitchFamily="18" charset="0"/>
              </a:rPr>
              <a:t>       Follower      </a:t>
            </a:r>
            <a:r>
              <a:rPr lang="en-US" altLang="en-US" sz="1100" dirty="0" err="1">
                <a:latin typeface="Times New Roman" panose="02020603050405020304" pitchFamily="18" charset="0"/>
              </a:rPr>
              <a:t>Follower</a:t>
            </a:r>
            <a:endParaRPr lang="en-US" altLang="en-US" sz="1100" dirty="0">
              <a:latin typeface="Times New Roman" panose="02020603050405020304" pitchFamily="18" charset="0"/>
            </a:endParaRPr>
          </a:p>
          <a:p>
            <a:pPr eaLnBrk="1" hangingPunct="1"/>
            <a:endParaRPr lang="en-US" altLang="en-US" sz="1100" dirty="0">
              <a:latin typeface="Times New Roman" panose="02020603050405020304" pitchFamily="18" charset="0"/>
            </a:endParaRPr>
          </a:p>
          <a:p>
            <a:pPr eaLnBrk="1" hangingPunct="1"/>
            <a:r>
              <a:rPr lang="en-US" altLang="en-US" sz="1100" dirty="0">
                <a:latin typeface="Times New Roman" panose="02020603050405020304" pitchFamily="18" charset="0"/>
              </a:rPr>
              <a:t>                                                 </a:t>
            </a:r>
            <a:r>
              <a:rPr lang="en-US" altLang="en-US" sz="1600" b="1" dirty="0"/>
              <a:t>SLED  TYPE / EVACUATOR ROLL</a:t>
            </a:r>
          </a:p>
        </p:txBody>
      </p:sp>
      <p:sp>
        <p:nvSpPr>
          <p:cNvPr id="275510" name="Rectangle 54" descr="Wide upward diagonal"/>
          <p:cNvSpPr>
            <a:spLocks noChangeArrowheads="1"/>
          </p:cNvSpPr>
          <p:nvPr/>
        </p:nvSpPr>
        <p:spPr bwMode="auto">
          <a:xfrm>
            <a:off x="1357313" y="3840163"/>
            <a:ext cx="373062" cy="1430337"/>
          </a:xfrm>
          <a:prstGeom prst="rect">
            <a:avLst/>
          </a:prstGeom>
          <a:pattFill prst="wdUpDiag">
            <a:fgClr>
              <a:schemeClr val="bg1"/>
            </a:fgClr>
            <a:bgClr>
              <a:srgbClr val="009900"/>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1" name="Rectangle 55"/>
          <p:cNvSpPr>
            <a:spLocks noChangeArrowheads="1"/>
          </p:cNvSpPr>
          <p:nvPr/>
        </p:nvSpPr>
        <p:spPr bwMode="auto">
          <a:xfrm>
            <a:off x="2041525" y="3881438"/>
            <a:ext cx="388938" cy="1374775"/>
          </a:xfrm>
          <a:prstGeom prst="rect">
            <a:avLst/>
          </a:prstGeom>
          <a:solidFill>
            <a:srgbClr val="FF99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2" name="Rectangle 56"/>
          <p:cNvSpPr>
            <a:spLocks noChangeArrowheads="1"/>
          </p:cNvSpPr>
          <p:nvPr/>
        </p:nvSpPr>
        <p:spPr bwMode="auto">
          <a:xfrm>
            <a:off x="2722563" y="3881438"/>
            <a:ext cx="373062" cy="1389062"/>
          </a:xfrm>
          <a:prstGeom prst="rect">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3" name="Rectangle 57"/>
          <p:cNvSpPr>
            <a:spLocks noChangeArrowheads="1"/>
          </p:cNvSpPr>
          <p:nvPr/>
        </p:nvSpPr>
        <p:spPr bwMode="auto">
          <a:xfrm>
            <a:off x="4121817" y="3967163"/>
            <a:ext cx="357187" cy="1289050"/>
          </a:xfrm>
          <a:prstGeom prst="rect">
            <a:avLst/>
          </a:prstGeom>
          <a:pattFill prst="wdUpDiag">
            <a:fgClr>
              <a:schemeClr val="bg2"/>
            </a:fgClr>
            <a:bgClr>
              <a:schemeClr val="tx1"/>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4" name="Rectangle 58"/>
          <p:cNvSpPr>
            <a:spLocks noChangeArrowheads="1"/>
          </p:cNvSpPr>
          <p:nvPr/>
        </p:nvSpPr>
        <p:spPr bwMode="auto">
          <a:xfrm>
            <a:off x="3420142" y="3957638"/>
            <a:ext cx="350837" cy="1314450"/>
          </a:xfrm>
          <a:prstGeom prst="rect">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5" name="Rectangle 59" descr="Wide upward diagonal"/>
          <p:cNvSpPr>
            <a:spLocks noChangeArrowheads="1"/>
          </p:cNvSpPr>
          <p:nvPr/>
        </p:nvSpPr>
        <p:spPr bwMode="auto">
          <a:xfrm>
            <a:off x="4788106" y="3990975"/>
            <a:ext cx="368300" cy="1279525"/>
          </a:xfrm>
          <a:prstGeom prst="rect">
            <a:avLst/>
          </a:prstGeom>
          <a:pattFill prst="wdUpDiag">
            <a:fgClr>
              <a:schemeClr val="bg1"/>
            </a:fgClr>
            <a:bgClr>
              <a:srgbClr val="FF0000"/>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6" name="Rectangle 60"/>
          <p:cNvSpPr>
            <a:spLocks noChangeArrowheads="1"/>
          </p:cNvSpPr>
          <p:nvPr/>
        </p:nvSpPr>
        <p:spPr bwMode="auto">
          <a:xfrm>
            <a:off x="5454396" y="4010025"/>
            <a:ext cx="357187" cy="1274763"/>
          </a:xfrm>
          <a:prstGeom prst="rect">
            <a:avLst/>
          </a:prstGeom>
          <a:pattFill prst="wdUpDiag">
            <a:fgClr>
              <a:schemeClr val="bg2"/>
            </a:fgClr>
            <a:bgClr>
              <a:srgbClr val="FFFF00"/>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7" name="Rectangle 61"/>
          <p:cNvSpPr>
            <a:spLocks noChangeArrowheads="1"/>
          </p:cNvSpPr>
          <p:nvPr/>
        </p:nvSpPr>
        <p:spPr bwMode="auto">
          <a:xfrm>
            <a:off x="7507239" y="4130675"/>
            <a:ext cx="355600" cy="1125538"/>
          </a:xfrm>
          <a:prstGeom prst="rect">
            <a:avLst/>
          </a:prstGeom>
          <a:pattFill prst="wdUpDiag">
            <a:fgClr>
              <a:srgbClr val="FFFF00"/>
            </a:fgClr>
            <a:bgClr>
              <a:srgbClr val="FFFF00"/>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8" name="Rectangle 62"/>
          <p:cNvSpPr>
            <a:spLocks noChangeArrowheads="1"/>
          </p:cNvSpPr>
          <p:nvPr/>
        </p:nvSpPr>
        <p:spPr bwMode="auto">
          <a:xfrm>
            <a:off x="6852523" y="4037473"/>
            <a:ext cx="322262" cy="1217613"/>
          </a:xfrm>
          <a:prstGeom prst="rect">
            <a:avLst/>
          </a:prstGeom>
          <a:solidFill>
            <a:srgbClr val="0000FF"/>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19" name="Rectangle 63" descr="Wide upward diagonal"/>
          <p:cNvSpPr>
            <a:spLocks noChangeArrowheads="1"/>
          </p:cNvSpPr>
          <p:nvPr/>
        </p:nvSpPr>
        <p:spPr bwMode="auto">
          <a:xfrm>
            <a:off x="6145730" y="4027719"/>
            <a:ext cx="373063" cy="1209675"/>
          </a:xfrm>
          <a:prstGeom prst="rect">
            <a:avLst/>
          </a:prstGeom>
          <a:pattFill prst="wdUpDiag">
            <a:fgClr>
              <a:srgbClr val="FFFFFF"/>
            </a:fgClr>
            <a:bgClr>
              <a:srgbClr val="0000FF"/>
            </a:bgClr>
          </a:patt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521" name="Rectangle 65"/>
          <p:cNvSpPr>
            <a:spLocks noChangeArrowheads="1"/>
          </p:cNvSpPr>
          <p:nvPr/>
        </p:nvSpPr>
        <p:spPr bwMode="auto">
          <a:xfrm>
            <a:off x="3462091" y="1454081"/>
            <a:ext cx="163036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2D2D36A-259C-4DA1-A0DC-89C8EA924E99}" type="slidenum">
              <a:rPr lang="en-US" altLang="en-US"/>
              <a:pPr/>
              <a:t>36</a:t>
            </a:fld>
            <a:endParaRPr lang="en-US" altLang="en-US"/>
          </a:p>
        </p:txBody>
      </p:sp>
      <p:sp>
        <p:nvSpPr>
          <p:cNvPr id="277508" name="Rectangle 4"/>
          <p:cNvSpPr>
            <a:spLocks noGrp="1"/>
          </p:cNvSpPr>
          <p:nvPr>
            <p:ph type="ctrTitle"/>
          </p:nvPr>
        </p:nvSpPr>
        <p:spPr/>
        <p:txBody>
          <a:bodyPr/>
          <a:lstStyle/>
          <a:p>
            <a:r>
              <a:rPr lang="en-US" altLang="en-US">
                <a:latin typeface="Verdana" panose="020B0604030504040204" pitchFamily="34" charset="0"/>
              </a:rPr>
              <a:t>Results – Muscle Use</a:t>
            </a:r>
          </a:p>
        </p:txBody>
      </p:sp>
      <p:sp>
        <p:nvSpPr>
          <p:cNvPr id="277509" name="Rectangle 5"/>
          <p:cNvSpPr>
            <a:spLocks noGrp="1"/>
          </p:cNvSpPr>
          <p:nvPr>
            <p:ph type="subTitle" idx="1"/>
          </p:nvPr>
        </p:nvSpPr>
        <p:spPr/>
        <p:txBody>
          <a:bodyPr/>
          <a:lstStyle/>
          <a:p>
            <a:endParaRPr lang="en-US" altLang="en-US">
              <a:solidFill>
                <a:schemeClr val="tx1"/>
              </a:solidFill>
              <a:latin typeface="Verdana" panose="020B060403050404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D56E44EE-999C-4818-8197-5EB78DE22A58}" type="slidenum">
              <a:rPr lang="en-US" altLang="en-US"/>
              <a:pPr/>
              <a:t>37</a:t>
            </a:fld>
            <a:endParaRPr lang="en-US" altLang="en-US"/>
          </a:p>
        </p:txBody>
      </p:sp>
      <p:sp>
        <p:nvSpPr>
          <p:cNvPr id="285698" name="Rectangle 2"/>
          <p:cNvSpPr>
            <a:spLocks noGrp="1"/>
          </p:cNvSpPr>
          <p:nvPr>
            <p:ph type="title" idx="4294967295"/>
          </p:nvPr>
        </p:nvSpPr>
        <p:spPr>
          <a:xfrm>
            <a:off x="457200" y="274638"/>
            <a:ext cx="8686800" cy="1143000"/>
          </a:xfrm>
        </p:spPr>
        <p:txBody>
          <a:bodyPr/>
          <a:lstStyle/>
          <a:p>
            <a:r>
              <a:rPr lang="en-US" altLang="en-US" sz="4000">
                <a:solidFill>
                  <a:srgbClr val="6600FF"/>
                </a:solidFill>
                <a:latin typeface="Verdana" panose="020B0604030504040204" pitchFamily="34" charset="0"/>
              </a:rPr>
              <a:t>Hand-Carried SDDs</a:t>
            </a:r>
            <a:r>
              <a:rPr lang="en-US" altLang="en-US" sz="4000">
                <a:latin typeface="Verdana" panose="020B0604030504040204" pitchFamily="34" charset="0"/>
              </a:rPr>
              <a:t> –Stair Data Mean*time, (44” Width)</a:t>
            </a:r>
          </a:p>
        </p:txBody>
      </p:sp>
      <p:graphicFrame>
        <p:nvGraphicFramePr>
          <p:cNvPr id="13" name="Content Placeholder 8" descr="Bar chart showing back muscle responses with hand carried devices"/>
          <p:cNvGraphicFramePr>
            <a:graphicFrameLocks/>
          </p:cNvGraphicFramePr>
          <p:nvPr>
            <p:extLst>
              <p:ext uri="{D42A27DB-BD31-4B8C-83A1-F6EECF244321}">
                <p14:modId xmlns:p14="http://schemas.microsoft.com/office/powerpoint/2010/main" val="55628115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a:xfrm>
            <a:off x="2757488" y="2674938"/>
            <a:ext cx="100965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6280150" y="4165600"/>
            <a:ext cx="100965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flipV="1">
            <a:off x="5035550" y="1814513"/>
            <a:ext cx="0" cy="338455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285703" name="Text Box 11"/>
          <p:cNvSpPr txBox="1">
            <a:spLocks noChangeArrowheads="1"/>
          </p:cNvSpPr>
          <p:nvPr/>
        </p:nvSpPr>
        <p:spPr bwMode="auto">
          <a:xfrm>
            <a:off x="457200" y="6227763"/>
            <a:ext cx="823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BC</a:t>
            </a:r>
            <a:r>
              <a:rPr lang="en-US" altLang="en-US"/>
              <a:t>=Basic   /  </a:t>
            </a:r>
            <a:r>
              <a:rPr lang="en-US" altLang="en-US" b="1"/>
              <a:t>FS </a:t>
            </a:r>
            <a:r>
              <a:rPr lang="en-US" altLang="en-US"/>
              <a:t>= Fabric Seat  / </a:t>
            </a:r>
            <a:r>
              <a:rPr lang="en-US" altLang="en-US" b="1"/>
              <a:t>Ex </a:t>
            </a:r>
            <a:r>
              <a:rPr lang="en-US" altLang="en-US"/>
              <a:t>= Extended Handles  / </a:t>
            </a:r>
            <a:r>
              <a:rPr lang="en-US" altLang="en-US" b="1"/>
              <a:t>MC </a:t>
            </a:r>
            <a:r>
              <a:rPr lang="en-US" altLang="en-US"/>
              <a:t>= Manual Carry</a:t>
            </a:r>
          </a:p>
        </p:txBody>
      </p:sp>
      <p:sp>
        <p:nvSpPr>
          <p:cNvPr id="285704" name="Text Box 9"/>
          <p:cNvSpPr txBox="1">
            <a:spLocks noChangeArrowheads="1"/>
          </p:cNvSpPr>
          <p:nvPr/>
        </p:nvSpPr>
        <p:spPr bwMode="auto">
          <a:xfrm>
            <a:off x="2311400" y="1733550"/>
            <a:ext cx="7697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en-US" sz="2400"/>
              <a:t>Erector Spinae               Latissimus Dorsi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11028BF4-D11D-4106-8DD7-137662F6C12E}" type="slidenum">
              <a:rPr lang="en-US" altLang="en-US"/>
              <a:pPr/>
              <a:t>38</a:t>
            </a:fld>
            <a:endParaRPr lang="en-US" altLang="en-US"/>
          </a:p>
        </p:txBody>
      </p:sp>
      <p:sp>
        <p:nvSpPr>
          <p:cNvPr id="2" name="Title 1"/>
          <p:cNvSpPr>
            <a:spLocks noGrp="1"/>
          </p:cNvSpPr>
          <p:nvPr>
            <p:ph type="title" idx="4294967295"/>
          </p:nvPr>
        </p:nvSpPr>
        <p:spPr/>
        <p:txBody>
          <a:bodyPr>
            <a:normAutofit fontScale="90000"/>
          </a:bodyPr>
          <a:lstStyle/>
          <a:p>
            <a:r>
              <a:rPr lang="en-US" altLang="en-US" sz="4000">
                <a:solidFill>
                  <a:srgbClr val="6600FF"/>
                </a:solidFill>
                <a:latin typeface="Verdana" panose="020B0604030504040204" pitchFamily="34" charset="0"/>
              </a:rPr>
              <a:t>Track Type SDDs:</a:t>
            </a:r>
            <a:r>
              <a:rPr lang="en-US" altLang="en-US" sz="4000">
                <a:latin typeface="Verdana" panose="020B0604030504040204" pitchFamily="34" charset="0"/>
              </a:rPr>
              <a:t> Stair Data Mean*time (1.12 and 1.32m): </a:t>
            </a:r>
          </a:p>
        </p:txBody>
      </p:sp>
      <p:pic>
        <p:nvPicPr>
          <p:cNvPr id="279555" name="Chart 14" descr="Bar chart showing back muscle responses with track-typedevice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573213"/>
            <a:ext cx="82423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p:cNvCxnSpPr/>
          <p:nvPr/>
        </p:nvCxnSpPr>
        <p:spPr>
          <a:xfrm>
            <a:off x="3057525" y="3084513"/>
            <a:ext cx="1677988"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5953125" y="3084513"/>
            <a:ext cx="1677988" cy="0"/>
          </a:xfrm>
          <a:prstGeom prst="line">
            <a:avLst/>
          </a:prstGeom>
        </p:spPr>
        <p:style>
          <a:lnRef idx="1">
            <a:schemeClr val="dk1"/>
          </a:lnRef>
          <a:fillRef idx="0">
            <a:schemeClr val="dk1"/>
          </a:fillRef>
          <a:effectRef idx="0">
            <a:schemeClr val="dk1"/>
          </a:effectRef>
          <a:fontRef idx="minor">
            <a:schemeClr val="tx1"/>
          </a:fontRef>
        </p:style>
      </p:cxnSp>
      <p:sp>
        <p:nvSpPr>
          <p:cNvPr id="279558" name="Line 8"/>
          <p:cNvSpPr>
            <a:spLocks noChangeShapeType="1"/>
          </p:cNvSpPr>
          <p:nvPr/>
        </p:nvSpPr>
        <p:spPr bwMode="auto">
          <a:xfrm flipH="1" flipV="1">
            <a:off x="5045075" y="1768475"/>
            <a:ext cx="14288" cy="338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59" name="Text Box 9"/>
          <p:cNvSpPr txBox="1">
            <a:spLocks noChangeArrowheads="1"/>
          </p:cNvSpPr>
          <p:nvPr/>
        </p:nvSpPr>
        <p:spPr bwMode="auto">
          <a:xfrm>
            <a:off x="2311400" y="1816100"/>
            <a:ext cx="7697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en-US" sz="2400"/>
              <a:t>Erector Spinae               Latissimus Dorsi</a:t>
            </a:r>
          </a:p>
        </p:txBody>
      </p:sp>
      <p:sp>
        <p:nvSpPr>
          <p:cNvPr id="279560" name="Text Box 12"/>
          <p:cNvSpPr txBox="1">
            <a:spLocks noChangeArrowheads="1"/>
          </p:cNvSpPr>
          <p:nvPr/>
        </p:nvSpPr>
        <p:spPr bwMode="auto">
          <a:xfrm>
            <a:off x="0" y="59499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pPr>
            <a:r>
              <a:rPr lang="en-US" altLang="en-US" b="1"/>
              <a:t>2-W</a:t>
            </a:r>
            <a:r>
              <a:rPr lang="en-US" altLang="en-US"/>
              <a:t>=2-Wheel /  </a:t>
            </a:r>
            <a:r>
              <a:rPr lang="en-US" altLang="en-US" b="1"/>
              <a:t>Nar </a:t>
            </a:r>
            <a:r>
              <a:rPr lang="en-US" altLang="en-US"/>
              <a:t>= Narrow  / </a:t>
            </a:r>
            <a:r>
              <a:rPr lang="en-US" altLang="en-US" b="1"/>
              <a:t>Std </a:t>
            </a:r>
            <a:r>
              <a:rPr lang="en-US" altLang="en-US"/>
              <a:t>= Standard/  </a:t>
            </a:r>
            <a:r>
              <a:rPr lang="en-US" altLang="en-US" b="1"/>
              <a:t>RF </a:t>
            </a:r>
            <a:r>
              <a:rPr lang="en-US" altLang="en-US"/>
              <a:t>= Rear-Facing  / </a:t>
            </a:r>
            <a:r>
              <a:rPr lang="en-US" altLang="en-US" b="1"/>
              <a:t>LT</a:t>
            </a:r>
            <a:r>
              <a:rPr lang="en-US" altLang="en-US"/>
              <a:t> = Long-Track</a:t>
            </a:r>
          </a:p>
        </p:txBody>
      </p:sp>
      <p:sp>
        <p:nvSpPr>
          <p:cNvPr id="279561" name="Text Box 9"/>
          <p:cNvSpPr txBox="1">
            <a:spLocks noChangeArrowheads="1"/>
          </p:cNvSpPr>
          <p:nvPr/>
        </p:nvSpPr>
        <p:spPr bwMode="auto">
          <a:xfrm>
            <a:off x="1720850" y="5283200"/>
            <a:ext cx="336867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Std     LT     2-W     Nar      RF</a:t>
            </a:r>
          </a:p>
        </p:txBody>
      </p:sp>
      <p:sp>
        <p:nvSpPr>
          <p:cNvPr id="279562" name="Text Box 10"/>
          <p:cNvSpPr txBox="1">
            <a:spLocks noChangeArrowheads="1"/>
          </p:cNvSpPr>
          <p:nvPr/>
        </p:nvSpPr>
        <p:spPr bwMode="auto">
          <a:xfrm>
            <a:off x="5226050" y="5283200"/>
            <a:ext cx="336867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LT      Std     2-W      RF     Nar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FBD6DA-9E03-46ED-A1A7-203E64D12D84}" type="slidenum">
              <a:rPr lang="en-US" altLang="en-US"/>
              <a:pPr/>
              <a:t>39</a:t>
            </a:fld>
            <a:endParaRPr lang="en-US" altLang="en-US"/>
          </a:p>
        </p:txBody>
      </p:sp>
      <p:pic>
        <p:nvPicPr>
          <p:cNvPr id="280578" name="Picture 2" descr="Narrow track-type stairchair with arrow pointing towards evacuator's latissimus dorsi muscle."/>
          <p:cNvPicPr>
            <a:picLocks noChangeAspect="1" noChangeArrowheads="1"/>
          </p:cNvPicPr>
          <p:nvPr/>
        </p:nvPicPr>
        <p:blipFill>
          <a:blip r:embed="rId3">
            <a:extLst>
              <a:ext uri="{28A0092B-C50C-407E-A947-70E740481C1C}">
                <a14:useLocalDpi xmlns:a14="http://schemas.microsoft.com/office/drawing/2010/main" val="0"/>
              </a:ext>
            </a:extLst>
          </a:blip>
          <a:srcRect r="16454"/>
          <a:stretch>
            <a:fillRect/>
          </a:stretch>
        </p:blipFill>
        <p:spPr bwMode="auto">
          <a:xfrm>
            <a:off x="1276350" y="1430338"/>
            <a:ext cx="6110288" cy="4141787"/>
          </a:xfrm>
          <a:prstGeom prst="rect">
            <a:avLst/>
          </a:prstGeom>
          <a:noFill/>
          <a:extLst>
            <a:ext uri="{909E8E84-426E-40DD-AFC4-6F175D3DCCD1}">
              <a14:hiddenFill xmlns:a14="http://schemas.microsoft.com/office/drawing/2010/main">
                <a:solidFill>
                  <a:srgbClr val="FFFFFF"/>
                </a:solidFill>
              </a14:hiddenFill>
            </a:ext>
          </a:extLst>
        </p:spPr>
      </p:pic>
      <p:sp>
        <p:nvSpPr>
          <p:cNvPr id="280579" name="Line 3"/>
          <p:cNvSpPr>
            <a:spLocks noChangeShapeType="1"/>
          </p:cNvSpPr>
          <p:nvPr/>
        </p:nvSpPr>
        <p:spPr bwMode="auto">
          <a:xfrm flipH="1">
            <a:off x="6884988" y="990600"/>
            <a:ext cx="1509712" cy="6381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0" name="Text Box 4"/>
          <p:cNvSpPr txBox="1">
            <a:spLocks noChangeArrowheads="1"/>
          </p:cNvSpPr>
          <p:nvPr/>
        </p:nvSpPr>
        <p:spPr bwMode="auto">
          <a:xfrm>
            <a:off x="6902450" y="473075"/>
            <a:ext cx="1858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Latissimus Dorsi</a:t>
            </a:r>
          </a:p>
        </p:txBody>
      </p:sp>
      <p:sp>
        <p:nvSpPr>
          <p:cNvPr id="280581" name="Text Box 5"/>
          <p:cNvSpPr txBox="1">
            <a:spLocks noChangeArrowheads="1"/>
          </p:cNvSpPr>
          <p:nvPr/>
        </p:nvSpPr>
        <p:spPr bwMode="auto">
          <a:xfrm>
            <a:off x="1692275" y="1630363"/>
            <a:ext cx="269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Narrow Chair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4ED0F3F-85BF-4E72-8A16-2EDB545DDB36}" type="slidenum">
              <a:rPr lang="en-US" altLang="en-US"/>
              <a:pPr/>
              <a:t>4</a:t>
            </a:fld>
            <a:endParaRPr lang="en-US" altLang="en-US"/>
          </a:p>
        </p:txBody>
      </p:sp>
      <p:sp>
        <p:nvSpPr>
          <p:cNvPr id="174082" name="Rectangle 2"/>
          <p:cNvSpPr>
            <a:spLocks noGrp="1"/>
          </p:cNvSpPr>
          <p:nvPr>
            <p:ph type="title"/>
          </p:nvPr>
        </p:nvSpPr>
        <p:spPr/>
        <p:txBody>
          <a:bodyPr/>
          <a:lstStyle/>
          <a:p>
            <a:r>
              <a:rPr lang="en-US" altLang="en-US" sz="4000">
                <a:latin typeface="Verdana" panose="020B0604030504040204" pitchFamily="34" charset="0"/>
              </a:rPr>
              <a:t>EMS – An occupation with Significant MSD Risks</a:t>
            </a:r>
          </a:p>
        </p:txBody>
      </p:sp>
      <p:sp>
        <p:nvSpPr>
          <p:cNvPr id="174083" name="Rectangle 3"/>
          <p:cNvSpPr>
            <a:spLocks noGrp="1"/>
          </p:cNvSpPr>
          <p:nvPr>
            <p:ph type="body" idx="1"/>
          </p:nvPr>
        </p:nvSpPr>
        <p:spPr>
          <a:xfrm>
            <a:off x="0" y="1711325"/>
            <a:ext cx="8937625" cy="4525963"/>
          </a:xfrm>
        </p:spPr>
        <p:txBody>
          <a:bodyPr/>
          <a:lstStyle/>
          <a:p>
            <a:pPr>
              <a:lnSpc>
                <a:spcPct val="80000"/>
              </a:lnSpc>
            </a:pPr>
            <a:r>
              <a:rPr lang="en-US" sz="2400" dirty="0"/>
              <a:t>Haynes, H.J.G., </a:t>
            </a:r>
            <a:r>
              <a:rPr lang="en-US" sz="2400" dirty="0" err="1"/>
              <a:t>Molis</a:t>
            </a:r>
            <a:r>
              <a:rPr lang="en-US" sz="2400" dirty="0"/>
              <a:t>, J.L., 2017. United States Firefighter Injuries – 2016, National Fire Protection Association, NFPA No. FFI10.</a:t>
            </a:r>
          </a:p>
          <a:p>
            <a:pPr lvl="1">
              <a:lnSpc>
                <a:spcPct val="80000"/>
              </a:lnSpc>
            </a:pPr>
            <a:r>
              <a:rPr lang="en-US" sz="2000" dirty="0"/>
              <a:t>Sprains, strains, and muscular pain account for </a:t>
            </a:r>
            <a:r>
              <a:rPr lang="en-US" sz="2000" b="1" dirty="0"/>
              <a:t>60% of the injuries suffered by firefighters while performing non-fire emergency tasks</a:t>
            </a:r>
            <a:r>
              <a:rPr lang="en-US" sz="2000" dirty="0"/>
              <a:t>, such as EMS and other rescue operations </a:t>
            </a:r>
          </a:p>
          <a:p>
            <a:pPr marL="457200" lvl="1" indent="0">
              <a:lnSpc>
                <a:spcPct val="80000"/>
              </a:lnSpc>
              <a:buNone/>
            </a:pPr>
            <a:endParaRPr lang="en-US" altLang="en-US" sz="2000" dirty="0">
              <a:latin typeface="Verdana" panose="020B0604030504040204" pitchFamily="34" charset="0"/>
            </a:endParaRPr>
          </a:p>
          <a:p>
            <a:pPr>
              <a:lnSpc>
                <a:spcPct val="80000"/>
              </a:lnSpc>
            </a:pPr>
            <a:r>
              <a:rPr lang="en-US" altLang="en-US" sz="2400" dirty="0" err="1">
                <a:latin typeface="Verdana" panose="020B0604030504040204" pitchFamily="34" charset="0"/>
              </a:rPr>
              <a:t>Furber</a:t>
            </a:r>
            <a:r>
              <a:rPr lang="en-US" altLang="en-US" sz="2400" dirty="0">
                <a:latin typeface="Verdana" panose="020B0604030504040204" pitchFamily="34" charset="0"/>
              </a:rPr>
              <a:t>, S., Moore, H., Williamson, M., Barry, J. (1997).  Injuries to ambulance officers caused by patient handling tasks.   J. </a:t>
            </a:r>
            <a:r>
              <a:rPr lang="en-US" altLang="en-US" sz="2400" dirty="0" err="1">
                <a:latin typeface="Verdana" panose="020B0604030504040204" pitchFamily="34" charset="0"/>
              </a:rPr>
              <a:t>Occup</a:t>
            </a:r>
            <a:r>
              <a:rPr lang="en-US" altLang="en-US" sz="2400" dirty="0">
                <a:latin typeface="Verdana" panose="020B0604030504040204" pitchFamily="34" charset="0"/>
              </a:rPr>
              <a:t> Health Safety, 13, 259-265.</a:t>
            </a:r>
          </a:p>
          <a:p>
            <a:pPr lvl="1">
              <a:lnSpc>
                <a:spcPct val="80000"/>
              </a:lnSpc>
            </a:pPr>
            <a:r>
              <a:rPr lang="en-US" altLang="en-US" sz="2000" dirty="0">
                <a:latin typeface="Verdana" panose="020B0604030504040204" pitchFamily="34" charset="0"/>
              </a:rPr>
              <a:t>Most common location – private residence where </a:t>
            </a:r>
            <a:r>
              <a:rPr lang="en-US" altLang="en-US" sz="2000" b="1" dirty="0">
                <a:latin typeface="Verdana" panose="020B0604030504040204" pitchFamily="34" charset="0"/>
              </a:rPr>
              <a:t>stairs and heavy patients </a:t>
            </a:r>
            <a:r>
              <a:rPr lang="en-US" altLang="en-US" sz="2000" dirty="0">
                <a:latin typeface="Verdana" panose="020B0604030504040204" pitchFamily="34" charset="0"/>
              </a:rPr>
              <a:t>are contributing factors.</a:t>
            </a:r>
          </a:p>
          <a:p>
            <a:pPr lvl="1">
              <a:lnSpc>
                <a:spcPct val="80000"/>
              </a:lnSpc>
            </a:pPr>
            <a:r>
              <a:rPr lang="en-US" altLang="en-US" sz="2000" dirty="0">
                <a:latin typeface="Verdana" panose="020B0604030504040204" pitchFamily="34" charset="0"/>
              </a:rPr>
              <a:t>63% of injuries were back injuries</a:t>
            </a:r>
          </a:p>
          <a:p>
            <a:pPr lvl="1">
              <a:lnSpc>
                <a:spcPct val="80000"/>
              </a:lnSpc>
              <a:buFont typeface="Arial" panose="020B0604020202020204" pitchFamily="34" charset="0"/>
              <a:buNone/>
            </a:pPr>
            <a:endParaRPr lang="en-US" altLang="en-US" sz="2000" dirty="0">
              <a:latin typeface="Verdana" panose="020B060403050404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fld id="{40A9FE2F-E781-4D19-8B1B-51D1346FF165}" type="slidenum">
              <a:rPr lang="en-US" altLang="en-US"/>
              <a:pPr/>
              <a:t>40</a:t>
            </a:fld>
            <a:endParaRPr lang="en-US" altLang="en-US"/>
          </a:p>
        </p:txBody>
      </p:sp>
      <p:sp>
        <p:nvSpPr>
          <p:cNvPr id="36" name="Title 35"/>
          <p:cNvSpPr>
            <a:spLocks noGrp="1"/>
          </p:cNvSpPr>
          <p:nvPr>
            <p:ph type="title" idx="4294967295"/>
          </p:nvPr>
        </p:nvSpPr>
        <p:spPr>
          <a:xfrm>
            <a:off x="0" y="301625"/>
            <a:ext cx="9386888" cy="1143000"/>
          </a:xfrm>
        </p:spPr>
        <p:txBody>
          <a:bodyPr>
            <a:normAutofit fontScale="90000"/>
          </a:bodyPr>
          <a:lstStyle/>
          <a:p>
            <a:r>
              <a:rPr lang="en-US" altLang="en-US" sz="4000">
                <a:latin typeface="Verdana" panose="020B0604030504040204" pitchFamily="34" charset="0"/>
              </a:rPr>
              <a:t>Track Type SDDs: Landing </a:t>
            </a:r>
            <a:br>
              <a:rPr lang="en-US" altLang="en-US" sz="4000">
                <a:latin typeface="Verdana" panose="020B0604030504040204" pitchFamily="34" charset="0"/>
              </a:rPr>
            </a:br>
            <a:r>
              <a:rPr lang="en-US" altLang="en-US" sz="2800">
                <a:latin typeface="Verdana" panose="020B0604030504040204" pitchFamily="34" charset="0"/>
              </a:rPr>
              <a:t>(1.12 and 1.32m): Arm Muscles - 90th percentile  </a:t>
            </a:r>
            <a:br>
              <a:rPr lang="en-US" altLang="en-US" sz="2800">
                <a:latin typeface="Verdana" panose="020B0604030504040204" pitchFamily="34" charset="0"/>
              </a:rPr>
            </a:br>
            <a:endParaRPr lang="en-US" altLang="en-US" sz="2800">
              <a:latin typeface="Verdana" panose="020B0604030504040204" pitchFamily="34" charset="0"/>
            </a:endParaRPr>
          </a:p>
        </p:txBody>
      </p:sp>
      <p:sp>
        <p:nvSpPr>
          <p:cNvPr id="283673" name="Text Box 12"/>
          <p:cNvSpPr txBox="1">
            <a:spLocks noChangeArrowheads="1"/>
          </p:cNvSpPr>
          <p:nvPr/>
        </p:nvSpPr>
        <p:spPr bwMode="auto">
          <a:xfrm>
            <a:off x="0" y="58261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pPr>
            <a:r>
              <a:rPr lang="en-US" altLang="en-US" b="1"/>
              <a:t>2-W</a:t>
            </a:r>
            <a:r>
              <a:rPr lang="en-US" altLang="en-US"/>
              <a:t>=2-Wheel /  </a:t>
            </a:r>
            <a:r>
              <a:rPr lang="en-US" altLang="en-US" b="1"/>
              <a:t>Nar </a:t>
            </a:r>
            <a:r>
              <a:rPr lang="en-US" altLang="en-US"/>
              <a:t>= Narrow  / </a:t>
            </a:r>
            <a:r>
              <a:rPr lang="en-US" altLang="en-US" b="1"/>
              <a:t>Std </a:t>
            </a:r>
            <a:r>
              <a:rPr lang="en-US" altLang="en-US"/>
              <a:t>= Standard/  </a:t>
            </a:r>
            <a:r>
              <a:rPr lang="en-US" altLang="en-US" b="1"/>
              <a:t>RF </a:t>
            </a:r>
            <a:r>
              <a:rPr lang="en-US" altLang="en-US"/>
              <a:t>= Rear-Facing  / </a:t>
            </a:r>
            <a:r>
              <a:rPr lang="en-US" altLang="en-US" b="1"/>
              <a:t>LT</a:t>
            </a:r>
            <a:r>
              <a:rPr lang="en-US" altLang="en-US"/>
              <a:t> = Long-Track</a:t>
            </a:r>
          </a:p>
        </p:txBody>
      </p:sp>
      <p:grpSp>
        <p:nvGrpSpPr>
          <p:cNvPr id="283679" name="Group 31" descr="Bar chart showing shoulder and arm muscle responses with track-type stairchairs"/>
          <p:cNvGrpSpPr>
            <a:grpSpLocks/>
          </p:cNvGrpSpPr>
          <p:nvPr/>
        </p:nvGrpSpPr>
        <p:grpSpPr bwMode="auto">
          <a:xfrm>
            <a:off x="1431925" y="1504950"/>
            <a:ext cx="5807075" cy="4154488"/>
            <a:chOff x="278" y="920"/>
            <a:chExt cx="3658" cy="2617"/>
          </a:xfrm>
        </p:grpSpPr>
        <p:cxnSp>
          <p:nvCxnSpPr>
            <p:cNvPr id="12" name="Straight Connector 11"/>
            <p:cNvCxnSpPr/>
            <p:nvPr/>
          </p:nvCxnSpPr>
          <p:spPr bwMode="auto">
            <a:xfrm>
              <a:off x="1123" y="2235"/>
              <a:ext cx="313" cy="0"/>
            </a:xfrm>
            <a:prstGeom prst="line">
              <a:avLst/>
            </a:prstGeom>
          </p:spPr>
          <p:style>
            <a:lnRef idx="1">
              <a:schemeClr val="dk1"/>
            </a:lnRef>
            <a:fillRef idx="0">
              <a:schemeClr val="dk1"/>
            </a:fillRef>
            <a:effectRef idx="0">
              <a:schemeClr val="dk1"/>
            </a:effectRef>
            <a:fontRef idx="minor">
              <a:schemeClr val="tx1"/>
            </a:fontRef>
          </p:style>
        </p:cxnSp>
        <p:pic>
          <p:nvPicPr>
            <p:cNvPr id="283653" name="Chart 12"/>
            <p:cNvPicPr>
              <a:picLocks noChangeArrowheads="1"/>
            </p:cNvPicPr>
            <p:nvPr/>
          </p:nvPicPr>
          <p:blipFill>
            <a:blip r:embed="rId3">
              <a:extLst>
                <a:ext uri="{28A0092B-C50C-407E-A947-70E740481C1C}">
                  <a14:useLocalDpi xmlns:a14="http://schemas.microsoft.com/office/drawing/2010/main" val="0"/>
                </a:ext>
              </a:extLst>
            </a:blip>
            <a:srcRect r="30875" b="8400"/>
            <a:stretch>
              <a:fillRect/>
            </a:stretch>
          </p:blipFill>
          <p:spPr bwMode="auto">
            <a:xfrm>
              <a:off x="278" y="920"/>
              <a:ext cx="3589"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bwMode="auto">
            <a:xfrm>
              <a:off x="1982" y="1332"/>
              <a:ext cx="313"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bwMode="auto">
            <a:xfrm>
              <a:off x="1706" y="1543"/>
              <a:ext cx="313"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a:off x="2870" y="2032"/>
              <a:ext cx="313" cy="0"/>
            </a:xfrm>
            <a:prstGeom prst="line">
              <a:avLst/>
            </a:prstGeom>
          </p:spPr>
          <p:style>
            <a:lnRef idx="1">
              <a:schemeClr val="dk1"/>
            </a:lnRef>
            <a:fillRef idx="0">
              <a:schemeClr val="dk1"/>
            </a:fillRef>
            <a:effectRef idx="0">
              <a:schemeClr val="dk1"/>
            </a:effectRef>
            <a:fontRef idx="minor">
              <a:schemeClr val="tx1"/>
            </a:fontRef>
          </p:style>
        </p:cxnSp>
        <p:sp>
          <p:nvSpPr>
            <p:cNvPr id="283660" name="Line 13"/>
            <p:cNvSpPr>
              <a:spLocks noChangeShapeType="1"/>
            </p:cNvSpPr>
            <p:nvPr/>
          </p:nvSpPr>
          <p:spPr bwMode="auto">
            <a:xfrm flipV="1">
              <a:off x="2457" y="1047"/>
              <a:ext cx="0" cy="21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62" name="Line 15"/>
            <p:cNvSpPr>
              <a:spLocks noChangeShapeType="1"/>
            </p:cNvSpPr>
            <p:nvPr/>
          </p:nvSpPr>
          <p:spPr bwMode="auto">
            <a:xfrm flipV="1">
              <a:off x="2457" y="1047"/>
              <a:ext cx="0" cy="21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65" name="Line 18"/>
            <p:cNvSpPr>
              <a:spLocks noChangeShapeType="1"/>
            </p:cNvSpPr>
            <p:nvPr/>
          </p:nvSpPr>
          <p:spPr bwMode="auto">
            <a:xfrm flipV="1">
              <a:off x="2457" y="1047"/>
              <a:ext cx="0" cy="21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68" name="Line 21"/>
            <p:cNvSpPr>
              <a:spLocks noChangeShapeType="1"/>
            </p:cNvSpPr>
            <p:nvPr/>
          </p:nvSpPr>
          <p:spPr bwMode="auto">
            <a:xfrm flipV="1">
              <a:off x="2457" y="1047"/>
              <a:ext cx="0" cy="21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70" name="Line 24"/>
            <p:cNvSpPr>
              <a:spLocks noChangeShapeType="1"/>
            </p:cNvSpPr>
            <p:nvPr/>
          </p:nvSpPr>
          <p:spPr bwMode="auto">
            <a:xfrm flipV="1">
              <a:off x="2457" y="1047"/>
              <a:ext cx="0" cy="21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672" name="Text Box 27"/>
            <p:cNvSpPr txBox="1">
              <a:spLocks noChangeArrowheads="1"/>
            </p:cNvSpPr>
            <p:nvPr/>
          </p:nvSpPr>
          <p:spPr bwMode="auto">
            <a:xfrm>
              <a:off x="1353" y="1067"/>
              <a:ext cx="24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t>Deltoid              Bicep</a:t>
              </a:r>
            </a:p>
          </p:txBody>
        </p:sp>
        <p:sp>
          <p:nvSpPr>
            <p:cNvPr id="283674" name="Text Box 26"/>
            <p:cNvSpPr txBox="1">
              <a:spLocks noChangeArrowheads="1"/>
            </p:cNvSpPr>
            <p:nvPr/>
          </p:nvSpPr>
          <p:spPr bwMode="auto">
            <a:xfrm>
              <a:off x="960" y="3253"/>
              <a:ext cx="1527"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Std  Nar 2-W  LT   RF </a:t>
              </a:r>
            </a:p>
          </p:txBody>
        </p:sp>
        <p:sp>
          <p:nvSpPr>
            <p:cNvPr id="283676" name="Text Box 28"/>
            <p:cNvSpPr txBox="1">
              <a:spLocks noChangeArrowheads="1"/>
            </p:cNvSpPr>
            <p:nvPr/>
          </p:nvSpPr>
          <p:spPr bwMode="auto">
            <a:xfrm>
              <a:off x="2409" y="3253"/>
              <a:ext cx="1527"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LT  Std  Nar  RF 2-W </a:t>
              </a:r>
            </a:p>
          </p:txBody>
        </p:sp>
        <p:sp>
          <p:nvSpPr>
            <p:cNvPr id="283677" name="Line 26"/>
            <p:cNvSpPr>
              <a:spLocks noChangeShapeType="1"/>
            </p:cNvSpPr>
            <p:nvPr/>
          </p:nvSpPr>
          <p:spPr bwMode="auto">
            <a:xfrm flipV="1">
              <a:off x="2457" y="1047"/>
              <a:ext cx="0" cy="23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fld id="{992BDBC6-445E-45E6-9C90-3DC131698068}" type="slidenum">
              <a:rPr lang="en-US" altLang="en-US"/>
              <a:pPr/>
              <a:t>41</a:t>
            </a:fld>
            <a:endParaRPr lang="en-US" altLang="en-US"/>
          </a:p>
        </p:txBody>
      </p:sp>
      <p:pic>
        <p:nvPicPr>
          <p:cNvPr id="284674" name="Picture 2" descr="Ga-Land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3562350"/>
            <a:ext cx="330835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284675" name="Picture 3" descr="long track entering l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713"/>
            <a:ext cx="4618038" cy="3282950"/>
          </a:xfrm>
          <a:prstGeom prst="rect">
            <a:avLst/>
          </a:prstGeom>
          <a:noFill/>
          <a:extLst>
            <a:ext uri="{909E8E84-426E-40DD-AFC4-6F175D3DCCD1}">
              <a14:hiddenFill xmlns:a14="http://schemas.microsoft.com/office/drawing/2010/main">
                <a:solidFill>
                  <a:srgbClr val="FFFFFF"/>
                </a:solidFill>
              </a14:hiddenFill>
            </a:ext>
          </a:extLst>
        </p:spPr>
      </p:pic>
      <p:pic>
        <p:nvPicPr>
          <p:cNvPr id="284676" name="Picture 4" descr="two-wheeled track type on lan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2675" y="0"/>
            <a:ext cx="4251325" cy="3673475"/>
          </a:xfrm>
          <a:prstGeom prst="rect">
            <a:avLst/>
          </a:prstGeom>
          <a:noFill/>
          <a:extLst>
            <a:ext uri="{909E8E84-426E-40DD-AFC4-6F175D3DCCD1}">
              <a14:hiddenFill xmlns:a14="http://schemas.microsoft.com/office/drawing/2010/main">
                <a:solidFill>
                  <a:srgbClr val="FFFFFF"/>
                </a:solidFill>
              </a14:hiddenFill>
            </a:ext>
          </a:extLst>
        </p:spPr>
      </p:pic>
      <p:sp>
        <p:nvSpPr>
          <p:cNvPr id="284677" name="Text Box 5"/>
          <p:cNvSpPr txBox="1">
            <a:spLocks noChangeArrowheads="1"/>
          </p:cNvSpPr>
          <p:nvPr/>
        </p:nvSpPr>
        <p:spPr bwMode="auto">
          <a:xfrm>
            <a:off x="5145088" y="288925"/>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2-Wheel</a:t>
            </a:r>
          </a:p>
        </p:txBody>
      </p:sp>
      <p:sp>
        <p:nvSpPr>
          <p:cNvPr id="284678" name="Text Box 6"/>
          <p:cNvSpPr txBox="1">
            <a:spLocks noChangeArrowheads="1"/>
          </p:cNvSpPr>
          <p:nvPr/>
        </p:nvSpPr>
        <p:spPr bwMode="auto">
          <a:xfrm>
            <a:off x="7464425" y="15875"/>
            <a:ext cx="1325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Bicep</a:t>
            </a:r>
          </a:p>
        </p:txBody>
      </p:sp>
      <p:sp>
        <p:nvSpPr>
          <p:cNvPr id="284679" name="Line 7"/>
          <p:cNvSpPr>
            <a:spLocks noChangeShapeType="1"/>
          </p:cNvSpPr>
          <p:nvPr/>
        </p:nvSpPr>
        <p:spPr bwMode="auto">
          <a:xfrm>
            <a:off x="7721600" y="371475"/>
            <a:ext cx="365125" cy="5461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80" name="Line 8"/>
          <p:cNvSpPr>
            <a:spLocks noChangeShapeType="1"/>
          </p:cNvSpPr>
          <p:nvPr/>
        </p:nvSpPr>
        <p:spPr bwMode="auto">
          <a:xfrm flipV="1">
            <a:off x="1690688" y="573088"/>
            <a:ext cx="1341437" cy="8413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81" name="Text Box 9" descr="top view of long track on landing"/>
          <p:cNvSpPr txBox="1">
            <a:spLocks noChangeArrowheads="1"/>
          </p:cNvSpPr>
          <p:nvPr/>
        </p:nvSpPr>
        <p:spPr bwMode="auto">
          <a:xfrm>
            <a:off x="869950" y="5338763"/>
            <a:ext cx="185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Deltoid</a:t>
            </a:r>
          </a:p>
        </p:txBody>
      </p:sp>
      <p:pic>
        <p:nvPicPr>
          <p:cNvPr id="284682" name="Picture 10" descr="rear facing track type on lan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525" y="3719513"/>
            <a:ext cx="3852863" cy="3138487"/>
          </a:xfrm>
          <a:prstGeom prst="rect">
            <a:avLst/>
          </a:prstGeom>
          <a:noFill/>
          <a:extLst>
            <a:ext uri="{909E8E84-426E-40DD-AFC4-6F175D3DCCD1}">
              <a14:hiddenFill xmlns:a14="http://schemas.microsoft.com/office/drawing/2010/main">
                <a:solidFill>
                  <a:srgbClr val="FFFFFF"/>
                </a:solidFill>
              </a14:hiddenFill>
            </a:ext>
          </a:extLst>
        </p:spPr>
      </p:pic>
      <p:sp>
        <p:nvSpPr>
          <p:cNvPr id="284683" name="Text Box 11"/>
          <p:cNvSpPr txBox="1">
            <a:spLocks noChangeArrowheads="1"/>
          </p:cNvSpPr>
          <p:nvPr/>
        </p:nvSpPr>
        <p:spPr bwMode="auto">
          <a:xfrm>
            <a:off x="6848475" y="3757613"/>
            <a:ext cx="1325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Bicep</a:t>
            </a:r>
          </a:p>
        </p:txBody>
      </p:sp>
      <p:sp>
        <p:nvSpPr>
          <p:cNvPr id="284684" name="Text Box 12"/>
          <p:cNvSpPr txBox="1">
            <a:spLocks noChangeArrowheads="1"/>
          </p:cNvSpPr>
          <p:nvPr/>
        </p:nvSpPr>
        <p:spPr bwMode="auto">
          <a:xfrm>
            <a:off x="7310438" y="4160838"/>
            <a:ext cx="1858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Deltoid</a:t>
            </a:r>
          </a:p>
        </p:txBody>
      </p:sp>
      <p:sp>
        <p:nvSpPr>
          <p:cNvPr id="284685" name="Line 13"/>
          <p:cNvSpPr>
            <a:spLocks noChangeShapeType="1"/>
          </p:cNvSpPr>
          <p:nvPr/>
        </p:nvSpPr>
        <p:spPr bwMode="auto">
          <a:xfrm>
            <a:off x="7202488" y="4183063"/>
            <a:ext cx="441325" cy="8493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86" name="Line 14"/>
          <p:cNvSpPr>
            <a:spLocks noChangeShapeType="1"/>
          </p:cNvSpPr>
          <p:nvPr/>
        </p:nvSpPr>
        <p:spPr bwMode="auto">
          <a:xfrm>
            <a:off x="7673975" y="4518025"/>
            <a:ext cx="150813" cy="5318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87" name="Text Box 15"/>
          <p:cNvSpPr txBox="1">
            <a:spLocks noChangeArrowheads="1"/>
          </p:cNvSpPr>
          <p:nvPr/>
        </p:nvSpPr>
        <p:spPr bwMode="auto">
          <a:xfrm>
            <a:off x="4678363" y="4056063"/>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Rear-Facing</a:t>
            </a:r>
          </a:p>
        </p:txBody>
      </p:sp>
      <p:sp>
        <p:nvSpPr>
          <p:cNvPr id="284688" name="Text Box 16"/>
          <p:cNvSpPr txBox="1">
            <a:spLocks noChangeArrowheads="1"/>
          </p:cNvSpPr>
          <p:nvPr/>
        </p:nvSpPr>
        <p:spPr bwMode="auto">
          <a:xfrm>
            <a:off x="0" y="341313"/>
            <a:ext cx="225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Long-Track</a:t>
            </a:r>
          </a:p>
        </p:txBody>
      </p:sp>
      <p:sp>
        <p:nvSpPr>
          <p:cNvPr id="284689" name="Text Box 17"/>
          <p:cNvSpPr txBox="1">
            <a:spLocks noChangeArrowheads="1"/>
          </p:cNvSpPr>
          <p:nvPr/>
        </p:nvSpPr>
        <p:spPr bwMode="auto">
          <a:xfrm>
            <a:off x="2330450" y="3508375"/>
            <a:ext cx="225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Long-Track</a:t>
            </a:r>
          </a:p>
        </p:txBody>
      </p:sp>
      <p:sp>
        <p:nvSpPr>
          <p:cNvPr id="284690" name="Line 18"/>
          <p:cNvSpPr>
            <a:spLocks noChangeShapeType="1"/>
          </p:cNvSpPr>
          <p:nvPr/>
        </p:nvSpPr>
        <p:spPr bwMode="auto">
          <a:xfrm>
            <a:off x="1735138" y="5707063"/>
            <a:ext cx="809625" cy="7286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691" name="Text Box 19"/>
          <p:cNvSpPr txBox="1">
            <a:spLocks noChangeArrowheads="1"/>
          </p:cNvSpPr>
          <p:nvPr/>
        </p:nvSpPr>
        <p:spPr bwMode="auto">
          <a:xfrm>
            <a:off x="668338" y="1141413"/>
            <a:ext cx="1858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Deltoid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descr="Bar chart showing back muscle use with sled type devices"/>
          <p:cNvSpPr>
            <a:spLocks noGrp="1"/>
          </p:cNvSpPr>
          <p:nvPr>
            <p:ph type="sldNum" sz="quarter" idx="12"/>
          </p:nvPr>
        </p:nvSpPr>
        <p:spPr/>
        <p:txBody>
          <a:bodyPr/>
          <a:lstStyle/>
          <a:p>
            <a:fld id="{5006E3A0-8A2D-43CF-8EAD-8C53C8ACF36C}" type="slidenum">
              <a:rPr lang="en-US" altLang="en-US"/>
              <a:pPr/>
              <a:t>42</a:t>
            </a:fld>
            <a:endParaRPr lang="en-US" altLang="en-US"/>
          </a:p>
        </p:txBody>
      </p:sp>
      <p:sp>
        <p:nvSpPr>
          <p:cNvPr id="286722" name="Slide Number Placeholder 5" descr="Bar chart showing back muscle use with sled type devices"/>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AD488CE-49EC-4AC1-9C77-90ADF0AD2C11}" type="slidenum">
              <a:rPr lang="en-US" altLang="en-US" sz="1200">
                <a:solidFill>
                  <a:srgbClr val="898989"/>
                </a:solidFill>
                <a:latin typeface="Calibri" panose="020F0502020204030204" pitchFamily="34" charset="0"/>
              </a:rPr>
              <a:pPr algn="r" eaLnBrk="1" hangingPunct="1"/>
              <a:t>42</a:t>
            </a:fld>
            <a:endParaRPr lang="en-US" altLang="en-US" sz="1200">
              <a:solidFill>
                <a:srgbClr val="898989"/>
              </a:solidFill>
              <a:latin typeface="Calibri" panose="020F0502020204030204" pitchFamily="34" charset="0"/>
            </a:endParaRPr>
          </a:p>
        </p:txBody>
      </p:sp>
      <p:sp>
        <p:nvSpPr>
          <p:cNvPr id="286723" name="Title 1"/>
          <p:cNvSpPr>
            <a:spLocks/>
          </p:cNvSpPr>
          <p:nvPr/>
        </p:nvSpPr>
        <p:spPr bwMode="auto">
          <a:xfrm>
            <a:off x="376238" y="384175"/>
            <a:ext cx="87677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i="1">
                <a:solidFill>
                  <a:srgbClr val="6600FF"/>
                </a:solidFill>
                <a:latin typeface="Verdana" panose="020B0604030504040204" pitchFamily="34" charset="0"/>
              </a:rPr>
              <a:t>Sled-Type SDDs: </a:t>
            </a:r>
            <a:r>
              <a:rPr lang="en-US" altLang="en-US" sz="3600" i="1">
                <a:solidFill>
                  <a:srgbClr val="0000FF"/>
                </a:solidFill>
                <a:latin typeface="Verdana" panose="020B0604030504040204" pitchFamily="34" charset="0"/>
              </a:rPr>
              <a:t>Stair Data</a:t>
            </a:r>
          </a:p>
          <a:p>
            <a:pPr eaLnBrk="1" hangingPunct="1"/>
            <a:r>
              <a:rPr lang="en-US" altLang="en-US" sz="3600" i="1">
                <a:solidFill>
                  <a:srgbClr val="0000FF"/>
                </a:solidFill>
                <a:latin typeface="Verdana" panose="020B0604030504040204" pitchFamily="34" charset="0"/>
              </a:rPr>
              <a:t> Erector Spine (Back) Muscles</a:t>
            </a:r>
          </a:p>
        </p:txBody>
      </p:sp>
      <p:pic>
        <p:nvPicPr>
          <p:cNvPr id="286724" name="Content Placeholder 3" descr="Bar chart showing back muscle use with sled type devices"/>
          <p:cNvPicPr>
            <a:picLocks noChangeAspect="1" noChangeArrowheads="1"/>
          </p:cNvPicPr>
          <p:nvPr/>
        </p:nvPicPr>
        <p:blipFill>
          <a:blip r:embed="rId3">
            <a:extLst>
              <a:ext uri="{28A0092B-C50C-407E-A947-70E740481C1C}">
                <a14:useLocalDpi xmlns:a14="http://schemas.microsoft.com/office/drawing/2010/main" val="0"/>
              </a:ext>
            </a:extLst>
          </a:blip>
          <a:srcRect t="10080"/>
          <a:stretch>
            <a:fillRect/>
          </a:stretch>
        </p:blipFill>
        <p:spPr bwMode="auto">
          <a:xfrm>
            <a:off x="0" y="1387475"/>
            <a:ext cx="8589963"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5" name="Content Placeholder 3" descr="Bar chart showing back muscle use with sled type devices"/>
          <p:cNvPicPr>
            <a:picLocks noChangeAspect="1" noChangeArrowheads="1"/>
          </p:cNvPicPr>
          <p:nvPr/>
        </p:nvPicPr>
        <p:blipFill>
          <a:blip r:embed="rId3">
            <a:extLst>
              <a:ext uri="{28A0092B-C50C-407E-A947-70E740481C1C}">
                <a14:useLocalDpi xmlns:a14="http://schemas.microsoft.com/office/drawing/2010/main" val="0"/>
              </a:ext>
            </a:extLst>
          </a:blip>
          <a:srcRect t="10080"/>
          <a:stretch>
            <a:fillRect/>
          </a:stretch>
        </p:blipFill>
        <p:spPr bwMode="auto">
          <a:xfrm>
            <a:off x="0" y="1387475"/>
            <a:ext cx="8589963"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26" name="Group 32" descr="Bar chart showing back muscle use with sled type devices"/>
          <p:cNvGrpSpPr>
            <a:grpSpLocks/>
          </p:cNvGrpSpPr>
          <p:nvPr/>
        </p:nvGrpSpPr>
        <p:grpSpPr bwMode="auto">
          <a:xfrm>
            <a:off x="1033463" y="2211388"/>
            <a:ext cx="7248525" cy="2962275"/>
            <a:chOff x="651" y="1393"/>
            <a:chExt cx="4566" cy="1866"/>
          </a:xfrm>
        </p:grpSpPr>
        <p:sp>
          <p:nvSpPr>
            <p:cNvPr id="6" name="Rectangle 5"/>
            <p:cNvSpPr/>
            <p:nvPr/>
          </p:nvSpPr>
          <p:spPr>
            <a:xfrm>
              <a:off x="3059" y="1559"/>
              <a:ext cx="223" cy="1700"/>
            </a:xfrm>
            <a:prstGeom prst="rect">
              <a:avLst/>
            </a:prstGeom>
            <a:solidFill>
              <a:srgbClr val="FFC00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fontAlgn="auto">
                <a:spcBef>
                  <a:spcPts val="0"/>
                </a:spcBef>
                <a:spcAft>
                  <a:spcPts val="0"/>
                </a:spcAft>
                <a:defRPr/>
              </a:pPr>
              <a:endParaRPr lang="en-US"/>
            </a:p>
          </p:txBody>
        </p:sp>
        <p:sp>
          <p:nvSpPr>
            <p:cNvPr id="7" name="Rectangle 6"/>
            <p:cNvSpPr/>
            <p:nvPr/>
          </p:nvSpPr>
          <p:spPr>
            <a:xfrm>
              <a:off x="1151" y="1839"/>
              <a:ext cx="200" cy="1420"/>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fontAlgn="auto">
                <a:spcBef>
                  <a:spcPts val="0"/>
                </a:spcBef>
                <a:spcAft>
                  <a:spcPts val="0"/>
                </a:spcAft>
                <a:defRPr/>
              </a:pPr>
              <a:endParaRPr lang="en-US"/>
            </a:p>
          </p:txBody>
        </p:sp>
        <p:sp>
          <p:nvSpPr>
            <p:cNvPr id="286729" name="Rectangle 7"/>
            <p:cNvSpPr>
              <a:spLocks noChangeAspect="1" noChangeArrowheads="1"/>
            </p:cNvSpPr>
            <p:nvPr/>
          </p:nvSpPr>
          <p:spPr bwMode="auto">
            <a:xfrm>
              <a:off x="651" y="2126"/>
              <a:ext cx="227" cy="1133"/>
            </a:xfrm>
            <a:prstGeom prst="rect">
              <a:avLst/>
            </a:prstGeom>
            <a:solidFill>
              <a:srgbClr val="FFFF00"/>
            </a:solidFill>
            <a:ln w="12700" algn="ctr">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endParaRPr lang="en-US" altLang="en-US" sz="1100">
                <a:solidFill>
                  <a:srgbClr val="FFFFFF"/>
                </a:solidFill>
                <a:latin typeface="Calibri" panose="020F0502020204030204" pitchFamily="34" charset="0"/>
              </a:endParaRPr>
            </a:p>
          </p:txBody>
        </p:sp>
        <p:sp>
          <p:nvSpPr>
            <p:cNvPr id="9" name="Rectangle 8"/>
            <p:cNvSpPr/>
            <p:nvPr/>
          </p:nvSpPr>
          <p:spPr>
            <a:xfrm>
              <a:off x="4511" y="1486"/>
              <a:ext cx="195" cy="1773"/>
            </a:xfrm>
            <a:prstGeom prst="rect">
              <a:avLst/>
            </a:prstGeom>
            <a:solidFill>
              <a:schemeClr val="tx1"/>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fontAlgn="auto">
                <a:spcBef>
                  <a:spcPts val="0"/>
                </a:spcBef>
                <a:spcAft>
                  <a:spcPts val="0"/>
                </a:spcAft>
                <a:defRPr/>
              </a:pPr>
              <a:endParaRPr lang="en-US"/>
            </a:p>
          </p:txBody>
        </p:sp>
        <p:sp>
          <p:nvSpPr>
            <p:cNvPr id="10" name="Rectangle 9"/>
            <p:cNvSpPr/>
            <p:nvPr/>
          </p:nvSpPr>
          <p:spPr>
            <a:xfrm>
              <a:off x="3539" y="1556"/>
              <a:ext cx="210" cy="1703"/>
            </a:xfrm>
            <a:prstGeom prst="rect">
              <a:avLst/>
            </a:prstGeom>
            <a:solidFill>
              <a:srgbClr val="FF000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fontAlgn="auto">
                <a:spcBef>
                  <a:spcPts val="0"/>
                </a:spcBef>
                <a:spcAft>
                  <a:spcPts val="0"/>
                </a:spcAft>
                <a:defRPr/>
              </a:pPr>
              <a:endParaRPr lang="en-US"/>
            </a:p>
          </p:txBody>
        </p:sp>
        <p:pic>
          <p:nvPicPr>
            <p:cNvPr id="2867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 y="1407"/>
              <a:ext cx="238" cy="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 y="1665"/>
              <a:ext cx="245"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 y="1602"/>
              <a:ext cx="249" cy="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 y="1544"/>
              <a:ext cx="218" cy="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8" y="1569"/>
              <a:ext cx="232"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7" name="Rectangle 20" descr="Wide upward diagonal"/>
            <p:cNvSpPr>
              <a:spLocks noChangeArrowheads="1"/>
            </p:cNvSpPr>
            <p:nvPr/>
          </p:nvSpPr>
          <p:spPr bwMode="auto">
            <a:xfrm>
              <a:off x="2557" y="1578"/>
              <a:ext cx="273" cy="1681"/>
            </a:xfrm>
            <a:prstGeom prst="rect">
              <a:avLst/>
            </a:prstGeom>
            <a:blipFill dpi="0" rotWithShape="0">
              <a:blip r:embed="rId9"/>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38" name="Rectangle 21" descr="Wide upward diagonal"/>
            <p:cNvSpPr>
              <a:spLocks noChangeArrowheads="1"/>
            </p:cNvSpPr>
            <p:nvPr/>
          </p:nvSpPr>
          <p:spPr bwMode="auto">
            <a:xfrm>
              <a:off x="4950" y="1393"/>
              <a:ext cx="267" cy="1866"/>
            </a:xfrm>
            <a:prstGeom prst="rect">
              <a:avLst/>
            </a:prstGeom>
            <a:blipFill dpi="0" rotWithShape="0">
              <a:blip r:embed="rId10"/>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39" name="Rectangle 22"/>
            <p:cNvSpPr>
              <a:spLocks noChangeArrowheads="1"/>
            </p:cNvSpPr>
            <p:nvPr/>
          </p:nvSpPr>
          <p:spPr bwMode="auto">
            <a:xfrm>
              <a:off x="2087" y="1615"/>
              <a:ext cx="260" cy="1644"/>
            </a:xfrm>
            <a:prstGeom prst="rect">
              <a:avLst/>
            </a:prstGeom>
            <a:blipFill dpi="0" rotWithShape="0">
              <a:blip r:embed="rId11"/>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0" name="Rectangle 23"/>
            <p:cNvSpPr>
              <a:spLocks noChangeArrowheads="1"/>
            </p:cNvSpPr>
            <p:nvPr/>
          </p:nvSpPr>
          <p:spPr bwMode="auto">
            <a:xfrm>
              <a:off x="3021" y="1541"/>
              <a:ext cx="272" cy="1718"/>
            </a:xfrm>
            <a:prstGeom prst="rect">
              <a:avLst/>
            </a:prstGeom>
            <a:solidFill>
              <a:srgbClr val="FFCC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1" name="Rectangle 24"/>
            <p:cNvSpPr>
              <a:spLocks noChangeArrowheads="1"/>
            </p:cNvSpPr>
            <p:nvPr/>
          </p:nvSpPr>
          <p:spPr bwMode="auto">
            <a:xfrm>
              <a:off x="2065" y="1603"/>
              <a:ext cx="284" cy="1656"/>
            </a:xfrm>
            <a:prstGeom prst="rect">
              <a:avLst/>
            </a:prstGeom>
            <a:blipFill dpi="0" rotWithShape="0">
              <a:blip r:embed="rId12"/>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2" name="Rectangle 25"/>
            <p:cNvSpPr>
              <a:spLocks noChangeArrowheads="1"/>
            </p:cNvSpPr>
            <p:nvPr/>
          </p:nvSpPr>
          <p:spPr bwMode="auto">
            <a:xfrm>
              <a:off x="3992" y="1529"/>
              <a:ext cx="261" cy="1730"/>
            </a:xfrm>
            <a:prstGeom prst="rect">
              <a:avLst/>
            </a:prstGeom>
            <a:blipFill dpi="0" rotWithShape="0">
              <a:blip r:embed="rId13"/>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3" name="Rectangle 26"/>
            <p:cNvSpPr>
              <a:spLocks noChangeArrowheads="1"/>
            </p:cNvSpPr>
            <p:nvPr/>
          </p:nvSpPr>
          <p:spPr bwMode="auto">
            <a:xfrm>
              <a:off x="4475" y="1467"/>
              <a:ext cx="272" cy="1792"/>
            </a:xfrm>
            <a:prstGeom prst="rect">
              <a:avLst/>
            </a:prstGeom>
            <a:solidFill>
              <a:schemeClr val="tx1"/>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4" name="Rectangle 27" descr="Wide upward diagonal"/>
            <p:cNvSpPr>
              <a:spLocks noChangeArrowheads="1"/>
            </p:cNvSpPr>
            <p:nvPr/>
          </p:nvSpPr>
          <p:spPr bwMode="auto">
            <a:xfrm>
              <a:off x="1599" y="1652"/>
              <a:ext cx="272" cy="1607"/>
            </a:xfrm>
            <a:prstGeom prst="rect">
              <a:avLst/>
            </a:prstGeom>
            <a:blipFill dpi="0" rotWithShape="0">
              <a:blip r:embed="rId14"/>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5" name="Rectangle 28"/>
            <p:cNvSpPr>
              <a:spLocks noChangeArrowheads="1"/>
            </p:cNvSpPr>
            <p:nvPr/>
          </p:nvSpPr>
          <p:spPr bwMode="auto">
            <a:xfrm>
              <a:off x="1123" y="1764"/>
              <a:ext cx="235" cy="1495"/>
            </a:xfrm>
            <a:prstGeom prst="rect">
              <a:avLst/>
            </a:prstGeom>
            <a:solidFill>
              <a:srgbClr val="0000FF"/>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6" name="Rectangle 29"/>
            <p:cNvSpPr>
              <a:spLocks noChangeArrowheads="1"/>
            </p:cNvSpPr>
            <p:nvPr/>
          </p:nvSpPr>
          <p:spPr bwMode="auto">
            <a:xfrm>
              <a:off x="3523" y="1553"/>
              <a:ext cx="234" cy="1706"/>
            </a:xfrm>
            <a:prstGeom prst="rect">
              <a:avLst/>
            </a:prstGeom>
            <a:solidFill>
              <a:srgbClr val="FF00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6747" name="Rectangle 30"/>
            <p:cNvSpPr>
              <a:spLocks noChangeArrowheads="1"/>
            </p:cNvSpPr>
            <p:nvPr/>
          </p:nvSpPr>
          <p:spPr bwMode="auto">
            <a:xfrm>
              <a:off x="3022" y="1542"/>
              <a:ext cx="284" cy="1717"/>
            </a:xfrm>
            <a:prstGeom prst="rect">
              <a:avLst/>
            </a:prstGeom>
            <a:solidFill>
              <a:srgbClr val="FF99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86748" name="Text Box 19" descr="Bar chart showing back muscle use with sled type devices"/>
          <p:cNvSpPr txBox="1">
            <a:spLocks noChangeAspect="1" noChangeArrowheads="1"/>
          </p:cNvSpPr>
          <p:nvPr/>
        </p:nvSpPr>
        <p:spPr bwMode="auto">
          <a:xfrm>
            <a:off x="719138" y="5278438"/>
            <a:ext cx="7937500" cy="855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00">
                <a:latin typeface="Calibri" panose="020F0502020204030204" pitchFamily="34" charset="0"/>
              </a:rPr>
              <a:t>Fabric Mat    Inflatable   Inflatable  Fabric Mat   Wheeled   Hard Shell   Roll-up     Corrugated  Corrugated  Roll-up            Follower       Follower      Leader         Leader       (Leader)    (Follower)   Follower     Leader         Follower     Leader</a:t>
            </a:r>
          </a:p>
          <a:p>
            <a:pPr eaLnBrk="1" hangingPunct="1">
              <a:spcBef>
                <a:spcPct val="50000"/>
              </a:spcBef>
            </a:pPr>
            <a:r>
              <a:rPr lang="en-US" altLang="en-US" sz="1200">
                <a:latin typeface="Times New Roman" panose="02020603050405020304" pitchFamily="18" charset="0"/>
              </a:rPr>
              <a:t>                                     </a:t>
            </a:r>
            <a:r>
              <a:rPr lang="en-US" altLang="en-US" sz="1600" b="1"/>
              <a:t>SLED TYPE / EVACUATOR ROLE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D3DB3350-44F4-4DDD-8305-C42A1A5492C9}" type="slidenum">
              <a:rPr lang="en-US" altLang="en-US"/>
              <a:pPr/>
              <a:t>43</a:t>
            </a:fld>
            <a:endParaRPr lang="en-US" altLang="en-US"/>
          </a:p>
        </p:txBody>
      </p:sp>
      <p:sp>
        <p:nvSpPr>
          <p:cNvPr id="288770"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4C02249-4E65-4EDC-862F-38D32BF52005}" type="slidenum">
              <a:rPr lang="en-US" altLang="en-US" sz="1200">
                <a:solidFill>
                  <a:srgbClr val="898989"/>
                </a:solidFill>
                <a:latin typeface="Calibri" panose="020F0502020204030204" pitchFamily="34" charset="0"/>
              </a:rPr>
              <a:pPr algn="r" eaLnBrk="1" hangingPunct="1"/>
              <a:t>43</a:t>
            </a:fld>
            <a:endParaRPr lang="en-US" altLang="en-US" sz="1200">
              <a:solidFill>
                <a:srgbClr val="898989"/>
              </a:solidFill>
              <a:latin typeface="Calibri" panose="020F0502020204030204" pitchFamily="34" charset="0"/>
            </a:endParaRPr>
          </a:p>
        </p:txBody>
      </p:sp>
      <p:grpSp>
        <p:nvGrpSpPr>
          <p:cNvPr id="288771" name="Group 4" descr="Bar chart showing back muscle use on landing with sled type devices"/>
          <p:cNvGrpSpPr>
            <a:grpSpLocks/>
          </p:cNvGrpSpPr>
          <p:nvPr/>
        </p:nvGrpSpPr>
        <p:grpSpPr bwMode="auto">
          <a:xfrm>
            <a:off x="0" y="1112838"/>
            <a:ext cx="8802688" cy="5373687"/>
            <a:chOff x="23900" y="11115"/>
            <a:chExt cx="4031" cy="2461"/>
          </a:xfrm>
        </p:grpSpPr>
        <p:pic>
          <p:nvPicPr>
            <p:cNvPr id="288772"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0" y="11115"/>
              <a:ext cx="40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3" name="Text Box 6"/>
            <p:cNvSpPr txBox="1">
              <a:spLocks noChangeAspect="1" noChangeArrowheads="1"/>
            </p:cNvSpPr>
            <p:nvPr/>
          </p:nvSpPr>
          <p:spPr bwMode="auto">
            <a:xfrm>
              <a:off x="24250" y="13184"/>
              <a:ext cx="3661" cy="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00">
                  <a:latin typeface="Calibri" panose="020F0502020204030204" pitchFamily="34" charset="0"/>
                </a:rPr>
                <a:t>Fabric Mat   Corrugated  Inflatable    Roll-up      Hard Shell     Roll-up     Inflatable   Corrugated   Wheeled  Fabric Mat  Follower        Follower      Follower   Follower     (Follower)      Leader        Leader         Leader       (Leader)     (Leader)</a:t>
              </a:r>
            </a:p>
            <a:p>
              <a:pPr eaLnBrk="1" hangingPunct="1">
                <a:spcBef>
                  <a:spcPct val="50000"/>
                </a:spcBef>
              </a:pPr>
              <a:r>
                <a:rPr lang="en-US" altLang="en-US" sz="1200">
                  <a:latin typeface="Times New Roman" panose="02020603050405020304" pitchFamily="18" charset="0"/>
                </a:rPr>
                <a:t>                                     </a:t>
              </a:r>
              <a:r>
                <a:rPr lang="en-US" altLang="en-US" sz="1600" b="1"/>
                <a:t>SLED TYPE / EVACUATOR ROLE</a:t>
              </a:r>
            </a:p>
          </p:txBody>
        </p:sp>
        <p:sp>
          <p:nvSpPr>
            <p:cNvPr id="288774" name="Rectangle 7"/>
            <p:cNvSpPr>
              <a:spLocks noChangeArrowheads="1"/>
            </p:cNvSpPr>
            <p:nvPr/>
          </p:nvSpPr>
          <p:spPr bwMode="auto">
            <a:xfrm>
              <a:off x="24365" y="12653"/>
              <a:ext cx="192" cy="461"/>
            </a:xfrm>
            <a:prstGeom prst="rect">
              <a:avLst/>
            </a:prstGeom>
            <a:blipFill dpi="0" rotWithShape="0">
              <a:blip r:embed="rId4"/>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75" name="Rectangle 8"/>
            <p:cNvSpPr>
              <a:spLocks noChangeArrowheads="1"/>
            </p:cNvSpPr>
            <p:nvPr/>
          </p:nvSpPr>
          <p:spPr bwMode="auto">
            <a:xfrm>
              <a:off x="24724" y="12646"/>
              <a:ext cx="201" cy="461"/>
            </a:xfrm>
            <a:prstGeom prst="rect">
              <a:avLst/>
            </a:prstGeom>
            <a:solidFill>
              <a:schemeClr val="tx1"/>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76" name="Rectangle 9"/>
            <p:cNvSpPr>
              <a:spLocks noChangeArrowheads="1"/>
            </p:cNvSpPr>
            <p:nvPr/>
          </p:nvSpPr>
          <p:spPr bwMode="auto">
            <a:xfrm>
              <a:off x="25095" y="12599"/>
              <a:ext cx="183" cy="508"/>
            </a:xfrm>
            <a:prstGeom prst="rect">
              <a:avLst/>
            </a:prstGeom>
            <a:solidFill>
              <a:srgbClr val="0000FF"/>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77" name="Rectangle 10"/>
            <p:cNvSpPr>
              <a:spLocks noChangeArrowheads="1"/>
            </p:cNvSpPr>
            <p:nvPr/>
          </p:nvSpPr>
          <p:spPr bwMode="auto">
            <a:xfrm>
              <a:off x="25436" y="12398"/>
              <a:ext cx="189" cy="709"/>
            </a:xfrm>
            <a:prstGeom prst="rect">
              <a:avLst/>
            </a:prstGeom>
            <a:solidFill>
              <a:srgbClr val="FF00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78" name="Rectangle 11"/>
            <p:cNvSpPr>
              <a:spLocks noChangeArrowheads="1"/>
            </p:cNvSpPr>
            <p:nvPr/>
          </p:nvSpPr>
          <p:spPr bwMode="auto">
            <a:xfrm>
              <a:off x="25786" y="12302"/>
              <a:ext cx="210" cy="805"/>
            </a:xfrm>
            <a:prstGeom prst="rect">
              <a:avLst/>
            </a:prstGeom>
            <a:solidFill>
              <a:srgbClr val="FF99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79" name="Rectangle 12" descr="Wide upward diagonal"/>
            <p:cNvSpPr>
              <a:spLocks noChangeArrowheads="1"/>
            </p:cNvSpPr>
            <p:nvPr/>
          </p:nvSpPr>
          <p:spPr bwMode="auto">
            <a:xfrm>
              <a:off x="27218" y="11872"/>
              <a:ext cx="202" cy="1235"/>
            </a:xfrm>
            <a:prstGeom prst="rect">
              <a:avLst/>
            </a:prstGeom>
            <a:blipFill dpi="0" rotWithShape="0">
              <a:blip r:embed="rId5"/>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80" name="Rectangle 13"/>
            <p:cNvSpPr>
              <a:spLocks noChangeArrowheads="1"/>
            </p:cNvSpPr>
            <p:nvPr/>
          </p:nvSpPr>
          <p:spPr bwMode="auto">
            <a:xfrm>
              <a:off x="27580" y="11796"/>
              <a:ext cx="192" cy="1311"/>
            </a:xfrm>
            <a:prstGeom prst="rect">
              <a:avLst/>
            </a:prstGeom>
            <a:blipFill dpi="0" rotWithShape="0">
              <a:blip r:embed="rId6"/>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81" name="Rectangle 14"/>
            <p:cNvSpPr>
              <a:spLocks noChangeArrowheads="1"/>
            </p:cNvSpPr>
            <p:nvPr/>
          </p:nvSpPr>
          <p:spPr bwMode="auto">
            <a:xfrm>
              <a:off x="26871" y="11972"/>
              <a:ext cx="193" cy="1135"/>
            </a:xfrm>
            <a:prstGeom prst="rect">
              <a:avLst/>
            </a:prstGeom>
            <a:blipFill dpi="0" rotWithShape="0">
              <a:blip r:embed="rId7"/>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82" name="Rectangle 15" descr="Wide upward diagonal"/>
            <p:cNvSpPr>
              <a:spLocks noChangeArrowheads="1"/>
            </p:cNvSpPr>
            <p:nvPr/>
          </p:nvSpPr>
          <p:spPr bwMode="auto">
            <a:xfrm>
              <a:off x="26518" y="11999"/>
              <a:ext cx="201" cy="1108"/>
            </a:xfrm>
            <a:prstGeom prst="rect">
              <a:avLst/>
            </a:prstGeom>
            <a:blipFill dpi="0" rotWithShape="0">
              <a:blip r:embed="rId8"/>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83" name="Rectangle 16" descr="Wide upward diagonal"/>
            <p:cNvSpPr>
              <a:spLocks noChangeArrowheads="1"/>
            </p:cNvSpPr>
            <p:nvPr/>
          </p:nvSpPr>
          <p:spPr bwMode="auto">
            <a:xfrm>
              <a:off x="26164" y="12153"/>
              <a:ext cx="183" cy="954"/>
            </a:xfrm>
            <a:prstGeom prst="rect">
              <a:avLst/>
            </a:prstGeom>
            <a:blipFill dpi="0" rotWithShape="0">
              <a:blip r:embed="rId9"/>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88785" name="Rectangle 18"/>
          <p:cNvSpPr>
            <a:spLocks noChangeArrowheads="1"/>
          </p:cNvSpPr>
          <p:nvPr/>
        </p:nvSpPr>
        <p:spPr bwMode="auto">
          <a:xfrm>
            <a:off x="4144963" y="1235075"/>
            <a:ext cx="579437" cy="31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8786" name="Title 1"/>
          <p:cNvSpPr>
            <a:spLocks/>
          </p:cNvSpPr>
          <p:nvPr/>
        </p:nvSpPr>
        <p:spPr bwMode="auto">
          <a:xfrm>
            <a:off x="376238" y="384175"/>
            <a:ext cx="87677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i="1">
                <a:solidFill>
                  <a:srgbClr val="6600FF"/>
                </a:solidFill>
                <a:latin typeface="Verdana" panose="020B0604030504040204" pitchFamily="34" charset="0"/>
              </a:rPr>
              <a:t>Sled-Type SDDs: </a:t>
            </a:r>
            <a:r>
              <a:rPr lang="en-US" altLang="en-US" sz="3600" i="1">
                <a:solidFill>
                  <a:srgbClr val="0000FF"/>
                </a:solidFill>
                <a:latin typeface="Verdana" panose="020B0604030504040204" pitchFamily="34" charset="0"/>
              </a:rPr>
              <a:t>Landing Data</a:t>
            </a:r>
          </a:p>
          <a:p>
            <a:pPr eaLnBrk="1" hangingPunct="1"/>
            <a:r>
              <a:rPr lang="en-US" altLang="en-US" sz="3600" i="1">
                <a:solidFill>
                  <a:srgbClr val="0000FF"/>
                </a:solidFill>
                <a:latin typeface="Verdana" panose="020B0604030504040204" pitchFamily="34" charset="0"/>
              </a:rPr>
              <a:t> Latissimus Dorsi Muscles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p:cNvSpPr>
            <a:spLocks noGrp="1"/>
          </p:cNvSpPr>
          <p:nvPr>
            <p:ph type="sldNum" sz="quarter" idx="12"/>
          </p:nvPr>
        </p:nvSpPr>
        <p:spPr/>
        <p:txBody>
          <a:bodyPr/>
          <a:lstStyle/>
          <a:p>
            <a:fld id="{132F8E19-26FD-4E53-9EC7-84E9C7621BB0}" type="slidenum">
              <a:rPr lang="en-US" altLang="en-US"/>
              <a:pPr/>
              <a:t>44</a:t>
            </a:fld>
            <a:endParaRPr lang="en-US" altLang="en-US"/>
          </a:p>
        </p:txBody>
      </p:sp>
      <p:sp>
        <p:nvSpPr>
          <p:cNvPr id="290818"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7402846-4A81-4076-A9BE-104CD62A8074}" type="slidenum">
              <a:rPr lang="en-US" altLang="en-US" sz="1200">
                <a:solidFill>
                  <a:srgbClr val="898989"/>
                </a:solidFill>
                <a:latin typeface="Calibri" panose="020F0502020204030204" pitchFamily="34" charset="0"/>
              </a:rPr>
              <a:pPr algn="r" eaLnBrk="1" hangingPunct="1"/>
              <a:t>44</a:t>
            </a:fld>
            <a:endParaRPr lang="en-US" altLang="en-US" sz="1200">
              <a:solidFill>
                <a:srgbClr val="898989"/>
              </a:solidFill>
              <a:latin typeface="Calibri" panose="020F0502020204030204" pitchFamily="34" charset="0"/>
            </a:endParaRPr>
          </a:p>
        </p:txBody>
      </p:sp>
      <p:pic>
        <p:nvPicPr>
          <p:cNvPr id="2908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8983663"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0820" name="Group 18"/>
          <p:cNvGrpSpPr>
            <a:grpSpLocks/>
          </p:cNvGrpSpPr>
          <p:nvPr/>
        </p:nvGrpSpPr>
        <p:grpSpPr bwMode="auto">
          <a:xfrm>
            <a:off x="1063625" y="2236788"/>
            <a:ext cx="7583488" cy="3309937"/>
            <a:chOff x="670" y="1409"/>
            <a:chExt cx="4777" cy="2085"/>
          </a:xfrm>
        </p:grpSpPr>
        <p:sp>
          <p:nvSpPr>
            <p:cNvPr id="290821" name="Rectangle 6"/>
            <p:cNvSpPr>
              <a:spLocks noChangeArrowheads="1"/>
            </p:cNvSpPr>
            <p:nvPr/>
          </p:nvSpPr>
          <p:spPr bwMode="auto">
            <a:xfrm>
              <a:off x="1161" y="2137"/>
              <a:ext cx="269" cy="1357"/>
            </a:xfrm>
            <a:prstGeom prst="rect">
              <a:avLst/>
            </a:prstGeom>
            <a:blipFill dpi="0" rotWithShape="0">
              <a:blip r:embed="rId4"/>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2" name="Rectangle 7" descr="Wide upward diagonal"/>
            <p:cNvSpPr>
              <a:spLocks noChangeArrowheads="1"/>
            </p:cNvSpPr>
            <p:nvPr/>
          </p:nvSpPr>
          <p:spPr bwMode="auto">
            <a:xfrm>
              <a:off x="670" y="2278"/>
              <a:ext cx="282" cy="1216"/>
            </a:xfrm>
            <a:prstGeom prst="rect">
              <a:avLst/>
            </a:prstGeom>
            <a:blipFill dpi="0" rotWithShape="0">
              <a:blip r:embed="rId5"/>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3" name="Rectangle 8"/>
            <p:cNvSpPr>
              <a:spLocks noChangeArrowheads="1"/>
            </p:cNvSpPr>
            <p:nvPr/>
          </p:nvSpPr>
          <p:spPr bwMode="auto">
            <a:xfrm>
              <a:off x="1670" y="2092"/>
              <a:ext cx="271" cy="1402"/>
            </a:xfrm>
            <a:prstGeom prst="rect">
              <a:avLst/>
            </a:prstGeom>
            <a:blipFill dpi="0" rotWithShape="0">
              <a:blip r:embed="rId6"/>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4" name="Rectangle 9" descr="Wide upward diagonal"/>
            <p:cNvSpPr>
              <a:spLocks noChangeArrowheads="1"/>
            </p:cNvSpPr>
            <p:nvPr/>
          </p:nvSpPr>
          <p:spPr bwMode="auto">
            <a:xfrm>
              <a:off x="2183" y="1991"/>
              <a:ext cx="257" cy="1503"/>
            </a:xfrm>
            <a:prstGeom prst="rect">
              <a:avLst/>
            </a:prstGeom>
            <a:blipFill dpi="0" rotWithShape="0">
              <a:blip r:embed="rId7"/>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5" name="Rectangle 10"/>
            <p:cNvSpPr>
              <a:spLocks noChangeArrowheads="1"/>
            </p:cNvSpPr>
            <p:nvPr/>
          </p:nvSpPr>
          <p:spPr bwMode="auto">
            <a:xfrm>
              <a:off x="2681" y="1759"/>
              <a:ext cx="257" cy="1735"/>
            </a:xfrm>
            <a:prstGeom prst="rect">
              <a:avLst/>
            </a:prstGeom>
            <a:solidFill>
              <a:srgbClr val="0000FF"/>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6" name="Rectangle 11"/>
            <p:cNvSpPr>
              <a:spLocks noChangeArrowheads="1"/>
            </p:cNvSpPr>
            <p:nvPr/>
          </p:nvSpPr>
          <p:spPr bwMode="auto">
            <a:xfrm>
              <a:off x="3168" y="1735"/>
              <a:ext cx="295" cy="1759"/>
            </a:xfrm>
            <a:prstGeom prst="rect">
              <a:avLst/>
            </a:prstGeom>
            <a:solidFill>
              <a:srgbClr val="FF99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7" name="Rectangle 12" descr="Wide upward diagonal"/>
            <p:cNvSpPr>
              <a:spLocks noChangeArrowheads="1"/>
            </p:cNvSpPr>
            <p:nvPr/>
          </p:nvSpPr>
          <p:spPr bwMode="auto">
            <a:xfrm>
              <a:off x="3662" y="1674"/>
              <a:ext cx="284" cy="1820"/>
            </a:xfrm>
            <a:prstGeom prst="rect">
              <a:avLst/>
            </a:prstGeom>
            <a:blipFill dpi="0" rotWithShape="0">
              <a:blip r:embed="rId8"/>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8" name="Rectangle 13"/>
            <p:cNvSpPr>
              <a:spLocks noChangeArrowheads="1"/>
            </p:cNvSpPr>
            <p:nvPr/>
          </p:nvSpPr>
          <p:spPr bwMode="auto">
            <a:xfrm>
              <a:off x="4171" y="1668"/>
              <a:ext cx="282" cy="1826"/>
            </a:xfrm>
            <a:prstGeom prst="rect">
              <a:avLst/>
            </a:prstGeom>
            <a:solidFill>
              <a:schemeClr val="tx1"/>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29" name="Rectangle 14"/>
            <p:cNvSpPr>
              <a:spLocks noChangeArrowheads="1"/>
            </p:cNvSpPr>
            <p:nvPr/>
          </p:nvSpPr>
          <p:spPr bwMode="auto">
            <a:xfrm>
              <a:off x="4677" y="1455"/>
              <a:ext cx="270" cy="2039"/>
            </a:xfrm>
            <a:prstGeom prst="rect">
              <a:avLst/>
            </a:prstGeom>
            <a:blipFill dpi="0" rotWithShape="0">
              <a:blip r:embed="rId9"/>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30" name="Rectangle 15"/>
            <p:cNvSpPr>
              <a:spLocks noChangeArrowheads="1"/>
            </p:cNvSpPr>
            <p:nvPr/>
          </p:nvSpPr>
          <p:spPr bwMode="auto">
            <a:xfrm>
              <a:off x="5181" y="1409"/>
              <a:ext cx="266" cy="2085"/>
            </a:xfrm>
            <a:prstGeom prst="rect">
              <a:avLst/>
            </a:prstGeom>
            <a:solidFill>
              <a:srgbClr val="FF00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90832" name="Group 31" descr="Bar chart showing bicep muscle use on landing with sled type devices"/>
          <p:cNvGrpSpPr>
            <a:grpSpLocks/>
          </p:cNvGrpSpPr>
          <p:nvPr/>
        </p:nvGrpSpPr>
        <p:grpSpPr bwMode="auto">
          <a:xfrm>
            <a:off x="0" y="1065213"/>
            <a:ext cx="8983663" cy="4943475"/>
            <a:chOff x="0" y="671"/>
            <a:chExt cx="5659" cy="3114"/>
          </a:xfrm>
        </p:grpSpPr>
        <p:pic>
          <p:nvPicPr>
            <p:cNvPr id="290833"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1"/>
              <a:ext cx="5659" cy="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0834" name="Group 20"/>
            <p:cNvGrpSpPr>
              <a:grpSpLocks/>
            </p:cNvGrpSpPr>
            <p:nvPr/>
          </p:nvGrpSpPr>
          <p:grpSpPr bwMode="auto">
            <a:xfrm>
              <a:off x="670" y="1391"/>
              <a:ext cx="4777" cy="2103"/>
              <a:chOff x="670" y="1391"/>
              <a:chExt cx="4777" cy="2103"/>
            </a:xfrm>
          </p:grpSpPr>
          <p:sp>
            <p:nvSpPr>
              <p:cNvPr id="290835" name="Rectangle 21"/>
              <p:cNvSpPr>
                <a:spLocks noChangeArrowheads="1"/>
              </p:cNvSpPr>
              <p:nvPr/>
            </p:nvSpPr>
            <p:spPr bwMode="auto">
              <a:xfrm>
                <a:off x="1161" y="2119"/>
                <a:ext cx="269" cy="1357"/>
              </a:xfrm>
              <a:prstGeom prst="rect">
                <a:avLst/>
              </a:prstGeom>
              <a:blipFill dpi="0" rotWithShape="0">
                <a:blip r:embed="rId4"/>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36" name="Rectangle 22" descr="Wide upward diagonal"/>
              <p:cNvSpPr>
                <a:spLocks noChangeArrowheads="1"/>
              </p:cNvSpPr>
              <p:nvPr/>
            </p:nvSpPr>
            <p:spPr bwMode="auto">
              <a:xfrm>
                <a:off x="670" y="2260"/>
                <a:ext cx="282" cy="1216"/>
              </a:xfrm>
              <a:prstGeom prst="rect">
                <a:avLst/>
              </a:prstGeom>
              <a:blipFill dpi="0" rotWithShape="0">
                <a:blip r:embed="rId5"/>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37" name="Rectangle 23"/>
              <p:cNvSpPr>
                <a:spLocks noChangeArrowheads="1"/>
              </p:cNvSpPr>
              <p:nvPr/>
            </p:nvSpPr>
            <p:spPr bwMode="auto">
              <a:xfrm>
                <a:off x="1670" y="2083"/>
                <a:ext cx="271" cy="1402"/>
              </a:xfrm>
              <a:prstGeom prst="rect">
                <a:avLst/>
              </a:prstGeom>
              <a:blipFill dpi="0" rotWithShape="0">
                <a:blip r:embed="rId6"/>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38" name="Rectangle 24" descr="Wide upward diagonal"/>
              <p:cNvSpPr>
                <a:spLocks noChangeArrowheads="1"/>
              </p:cNvSpPr>
              <p:nvPr/>
            </p:nvSpPr>
            <p:spPr bwMode="auto">
              <a:xfrm>
                <a:off x="2183" y="1973"/>
                <a:ext cx="257" cy="1503"/>
              </a:xfrm>
              <a:prstGeom prst="rect">
                <a:avLst/>
              </a:prstGeom>
              <a:blipFill dpi="0" rotWithShape="0">
                <a:blip r:embed="rId7"/>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39" name="Rectangle 25"/>
              <p:cNvSpPr>
                <a:spLocks noChangeArrowheads="1"/>
              </p:cNvSpPr>
              <p:nvPr/>
            </p:nvSpPr>
            <p:spPr bwMode="auto">
              <a:xfrm>
                <a:off x="2681" y="1759"/>
                <a:ext cx="257" cy="1735"/>
              </a:xfrm>
              <a:prstGeom prst="rect">
                <a:avLst/>
              </a:prstGeom>
              <a:solidFill>
                <a:srgbClr val="0000FF"/>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40" name="Rectangle 26"/>
              <p:cNvSpPr>
                <a:spLocks noChangeArrowheads="1"/>
              </p:cNvSpPr>
              <p:nvPr/>
            </p:nvSpPr>
            <p:spPr bwMode="auto">
              <a:xfrm>
                <a:off x="3168" y="1726"/>
                <a:ext cx="295" cy="1759"/>
              </a:xfrm>
              <a:prstGeom prst="rect">
                <a:avLst/>
              </a:prstGeom>
              <a:solidFill>
                <a:srgbClr val="FF99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41" name="Rectangle 27" descr="Wide upward diagonal"/>
              <p:cNvSpPr>
                <a:spLocks noChangeArrowheads="1"/>
              </p:cNvSpPr>
              <p:nvPr/>
            </p:nvSpPr>
            <p:spPr bwMode="auto">
              <a:xfrm>
                <a:off x="3662" y="1665"/>
                <a:ext cx="284" cy="1820"/>
              </a:xfrm>
              <a:prstGeom prst="rect">
                <a:avLst/>
              </a:prstGeom>
              <a:blipFill dpi="0" rotWithShape="0">
                <a:blip r:embed="rId8"/>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42" name="Rectangle 28"/>
              <p:cNvSpPr>
                <a:spLocks noChangeArrowheads="1"/>
              </p:cNvSpPr>
              <p:nvPr/>
            </p:nvSpPr>
            <p:spPr bwMode="auto">
              <a:xfrm>
                <a:off x="4171" y="1650"/>
                <a:ext cx="282" cy="1826"/>
              </a:xfrm>
              <a:prstGeom prst="rect">
                <a:avLst/>
              </a:prstGeom>
              <a:solidFill>
                <a:schemeClr val="tx1"/>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43" name="Rectangle 29"/>
              <p:cNvSpPr>
                <a:spLocks noChangeArrowheads="1"/>
              </p:cNvSpPr>
              <p:nvPr/>
            </p:nvSpPr>
            <p:spPr bwMode="auto">
              <a:xfrm>
                <a:off x="4677" y="1437"/>
                <a:ext cx="270" cy="2039"/>
              </a:xfrm>
              <a:prstGeom prst="rect">
                <a:avLst/>
              </a:prstGeom>
              <a:blipFill dpi="0" rotWithShape="0">
                <a:blip r:embed="rId9"/>
                <a:srcRect/>
                <a:tile tx="0" ty="0" sx="100000" sy="100000" flip="none" algn="tl"/>
              </a:blip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0844" name="Rectangle 30"/>
              <p:cNvSpPr>
                <a:spLocks noChangeArrowheads="1"/>
              </p:cNvSpPr>
              <p:nvPr/>
            </p:nvSpPr>
            <p:spPr bwMode="auto">
              <a:xfrm>
                <a:off x="5181" y="1391"/>
                <a:ext cx="266" cy="2085"/>
              </a:xfrm>
              <a:prstGeom prst="rect">
                <a:avLst/>
              </a:prstGeom>
              <a:solidFill>
                <a:srgbClr val="FF0000"/>
              </a:solidFill>
              <a:ln w="12700"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sp>
        <p:nvSpPr>
          <p:cNvPr id="290845" name="Text Box 16"/>
          <p:cNvSpPr txBox="1">
            <a:spLocks noChangeAspect="1" noChangeArrowheads="1"/>
          </p:cNvSpPr>
          <p:nvPr/>
        </p:nvSpPr>
        <p:spPr bwMode="auto">
          <a:xfrm>
            <a:off x="860425" y="5656263"/>
            <a:ext cx="8158163" cy="855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00">
                <a:latin typeface="Calibri" panose="020F0502020204030204" pitchFamily="34" charset="0"/>
              </a:rPr>
              <a:t>Inflatable   Fabric Mat  Corrugated    Roll-up      Inflatable    Hard Shell    Wheeled    Corrugated  Fabric Mat    Roll-up  Leader          Leader         Leader         Leader        Follower     (Follower)     (Leader)   Follower      Follower     Follower</a:t>
            </a:r>
          </a:p>
          <a:p>
            <a:pPr eaLnBrk="1" hangingPunct="1">
              <a:spcBef>
                <a:spcPct val="50000"/>
              </a:spcBef>
            </a:pPr>
            <a:r>
              <a:rPr lang="en-US" altLang="en-US" sz="1200">
                <a:latin typeface="Times New Roman" panose="02020603050405020304" pitchFamily="18" charset="0"/>
              </a:rPr>
              <a:t>                                     </a:t>
            </a:r>
            <a:r>
              <a:rPr lang="en-US" altLang="en-US" sz="1600" b="1"/>
              <a:t>SLED TYPE / EVACUATOR ROLE</a:t>
            </a:r>
          </a:p>
        </p:txBody>
      </p:sp>
      <p:sp>
        <p:nvSpPr>
          <p:cNvPr id="290846" name="Rectangle 32"/>
          <p:cNvSpPr>
            <a:spLocks noChangeArrowheads="1"/>
          </p:cNvSpPr>
          <p:nvPr/>
        </p:nvSpPr>
        <p:spPr bwMode="auto">
          <a:xfrm>
            <a:off x="4206875" y="1127125"/>
            <a:ext cx="730250" cy="396875"/>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endParaRPr lang="en-US" altLang="en-US">
              <a:solidFill>
                <a:schemeClr val="bg1"/>
              </a:solidFill>
            </a:endParaRPr>
          </a:p>
        </p:txBody>
      </p:sp>
      <p:sp>
        <p:nvSpPr>
          <p:cNvPr id="290847" name="Title 1"/>
          <p:cNvSpPr>
            <a:spLocks/>
          </p:cNvSpPr>
          <p:nvPr/>
        </p:nvSpPr>
        <p:spPr bwMode="auto">
          <a:xfrm>
            <a:off x="376238" y="384175"/>
            <a:ext cx="87677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i="1">
                <a:solidFill>
                  <a:srgbClr val="6600FF"/>
                </a:solidFill>
                <a:latin typeface="Verdana" panose="020B0604030504040204" pitchFamily="34" charset="0"/>
              </a:rPr>
              <a:t>Sled-Type SDDs: </a:t>
            </a:r>
            <a:r>
              <a:rPr lang="en-US" altLang="en-US" sz="3600" i="1">
                <a:solidFill>
                  <a:srgbClr val="0000FF"/>
                </a:solidFill>
                <a:latin typeface="Verdana" panose="020B0604030504040204" pitchFamily="34" charset="0"/>
              </a:rPr>
              <a:t>Landing Data</a:t>
            </a:r>
          </a:p>
          <a:p>
            <a:pPr eaLnBrk="1" hangingPunct="1"/>
            <a:r>
              <a:rPr lang="en-US" altLang="en-US" sz="3600" i="1">
                <a:solidFill>
                  <a:srgbClr val="0000FF"/>
                </a:solidFill>
                <a:latin typeface="Verdana" panose="020B0604030504040204" pitchFamily="34" charset="0"/>
              </a:rPr>
              <a:t>Bicep Muscles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5"/>
          <p:cNvSpPr>
            <a:spLocks noGrp="1"/>
          </p:cNvSpPr>
          <p:nvPr>
            <p:ph type="sldNum" sz="quarter" idx="12"/>
          </p:nvPr>
        </p:nvSpPr>
        <p:spPr/>
        <p:txBody>
          <a:bodyPr/>
          <a:lstStyle/>
          <a:p>
            <a:fld id="{12E412CD-568B-4B8B-B13B-E6F3DA97890D}" type="slidenum">
              <a:rPr lang="en-US" altLang="en-US"/>
              <a:pPr/>
              <a:t>45</a:t>
            </a:fld>
            <a:endParaRPr lang="en-US" altLang="en-US"/>
          </a:p>
        </p:txBody>
      </p:sp>
      <p:sp>
        <p:nvSpPr>
          <p:cNvPr id="216066" name="Rectangle 2"/>
          <p:cNvSpPr>
            <a:spLocks noGrp="1"/>
          </p:cNvSpPr>
          <p:nvPr>
            <p:ph type="title"/>
          </p:nvPr>
        </p:nvSpPr>
        <p:spPr/>
        <p:txBody>
          <a:bodyPr/>
          <a:lstStyle/>
          <a:p>
            <a:r>
              <a:rPr lang="en-US" altLang="en-US" sz="4000">
                <a:latin typeface="Verdana" panose="020B0604030504040204" pitchFamily="34" charset="0"/>
              </a:rPr>
              <a:t>Objective Measures - Analysis Summary</a:t>
            </a:r>
          </a:p>
        </p:txBody>
      </p:sp>
      <p:graphicFrame>
        <p:nvGraphicFramePr>
          <p:cNvPr id="216221" name="Group 157"/>
          <p:cNvGraphicFramePr>
            <a:graphicFrameLocks noGrp="1"/>
          </p:cNvGraphicFramePr>
          <p:nvPr/>
        </p:nvGraphicFramePr>
        <p:xfrm>
          <a:off x="388938" y="1414463"/>
          <a:ext cx="8445500" cy="4966145"/>
        </p:xfrm>
        <a:graphic>
          <a:graphicData uri="http://schemas.openxmlformats.org/drawingml/2006/table">
            <a:tbl>
              <a:tblPr/>
              <a:tblGrid>
                <a:gridCol w="2035175">
                  <a:extLst>
                    <a:ext uri="{9D8B030D-6E8A-4147-A177-3AD203B41FA5}">
                      <a16:colId xmlns:a16="http://schemas.microsoft.com/office/drawing/2014/main" val="20000"/>
                    </a:ext>
                  </a:extLst>
                </a:gridCol>
                <a:gridCol w="2857500">
                  <a:extLst>
                    <a:ext uri="{9D8B030D-6E8A-4147-A177-3AD203B41FA5}">
                      <a16:colId xmlns:a16="http://schemas.microsoft.com/office/drawing/2014/main" val="20001"/>
                    </a:ext>
                  </a:extLst>
                </a:gridCol>
                <a:gridCol w="3552825">
                  <a:extLst>
                    <a:ext uri="{9D8B030D-6E8A-4147-A177-3AD203B41FA5}">
                      <a16:colId xmlns:a16="http://schemas.microsoft.com/office/drawing/2014/main" val="20002"/>
                    </a:ext>
                  </a:extLst>
                </a:gridCol>
              </a:tblGrid>
              <a:tr h="595313">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800" b="0" i="0" u="none" strike="noStrike" cap="none" normalizeH="0" baseline="0" dirty="0">
                          <a:ln>
                            <a:noFill/>
                          </a:ln>
                          <a:solidFill>
                            <a:schemeClr val="tx1"/>
                          </a:solidFill>
                          <a:effectLst/>
                          <a:latin typeface="Verdana" panose="020B0604030504040204" pitchFamily="34" charset="0"/>
                        </a:rPr>
                        <a:t>Device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800" b="0" i="0" u="none" strike="noStrike" cap="none" normalizeH="0" baseline="0" dirty="0">
                          <a:ln>
                            <a:noFill/>
                          </a:ln>
                          <a:solidFill>
                            <a:schemeClr val="tx1"/>
                          </a:solidFill>
                          <a:effectLst/>
                          <a:latin typeface="Verdana" panose="020B0604030504040204" pitchFamily="34" charset="0"/>
                        </a:rPr>
                        <a:t>Positives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800" b="0" i="0" u="none" strike="noStrike" cap="none" normalizeH="0" baseline="0">
                          <a:ln>
                            <a:noFill/>
                          </a:ln>
                          <a:solidFill>
                            <a:schemeClr val="tx1"/>
                          </a:solidFill>
                          <a:effectLst/>
                          <a:latin typeface="Verdana" panose="020B0604030504040204" pitchFamily="34" charset="0"/>
                        </a:rPr>
                        <a:t>Negatives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extLst>
                  <a:ext uri="{0D108BD9-81ED-4DB2-BD59-A6C34878D82A}">
                    <a16:rowId xmlns:a16="http://schemas.microsoft.com/office/drawing/2014/main" val="10000"/>
                  </a:ext>
                </a:extLst>
              </a:tr>
              <a:tr h="925513">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Hand-Carried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Less Expensive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Higher Physical Demands</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Slower – Unless lead person can face forward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7100">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Track-type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Reduced Back muscle use – Faster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Latissimus use – on stairs, landings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7100">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Sled-type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Low muscle demands on stairs.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Verdana" panose="020B0604030504040204" pitchFamily="34" charset="0"/>
                        </a:defRPr>
                      </a:lvl1pPr>
                      <a:lvl2pPr eaLnBrk="0" hangingPunct="0">
                        <a:spcBef>
                          <a:spcPct val="20000"/>
                        </a:spcBef>
                        <a:buFont typeface="Arial" panose="020B0604020202020204" pitchFamily="34" charset="0"/>
                        <a:defRPr sz="2400">
                          <a:solidFill>
                            <a:schemeClr val="tx1"/>
                          </a:solidFill>
                          <a:latin typeface="Verdana" panose="020B0604030504040204" pitchFamily="34" charset="0"/>
                        </a:defRPr>
                      </a:lvl2pPr>
                      <a:lvl3pPr eaLnBrk="0" hangingPunct="0">
                        <a:spcBef>
                          <a:spcPct val="20000"/>
                        </a:spcBef>
                        <a:buFont typeface="Arial" panose="020B0604020202020204" pitchFamily="34" charset="0"/>
                        <a:defRPr sz="2000">
                          <a:solidFill>
                            <a:schemeClr val="tx1"/>
                          </a:solidFill>
                          <a:latin typeface="Verdana" panose="020B0604030504040204" pitchFamily="34" charset="0"/>
                        </a:defRPr>
                      </a:lvl3pPr>
                      <a:lvl4pPr eaLnBrk="0" hangingPunct="0">
                        <a:spcBef>
                          <a:spcPct val="20000"/>
                        </a:spcBef>
                        <a:buFont typeface="Arial" panose="020B0604020202020204" pitchFamily="34" charset="0"/>
                        <a:defRPr>
                          <a:solidFill>
                            <a:schemeClr val="tx1"/>
                          </a:solidFill>
                          <a:latin typeface="Verdana" panose="020B0604030504040204" pitchFamily="34" charset="0"/>
                        </a:defRPr>
                      </a:lvl4pPr>
                      <a:lvl5pPr eaLnBrk="0" hangingPunct="0">
                        <a:spcBef>
                          <a:spcPct val="20000"/>
                        </a:spcBef>
                        <a:buFont typeface="Arial" panose="020B0604020202020204" pitchFamily="34" charset="0"/>
                        <a:defRPr>
                          <a:solidFill>
                            <a:schemeClr val="tx1"/>
                          </a:solidFill>
                          <a:latin typeface="Verdana" panose="020B0604030504040204" pitchFamily="34" charset="0"/>
                        </a:defRPr>
                      </a:lvl5pPr>
                      <a:lvl6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6pPr>
                      <a:lvl7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7pPr>
                      <a:lvl8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8pPr>
                      <a:lvl9pPr defTabSz="457200" eaLnBrk="0" fontAlgn="base" hangingPunct="0">
                        <a:spcBef>
                          <a:spcPct val="20000"/>
                        </a:spcBef>
                        <a:spcAft>
                          <a:spcPct val="0"/>
                        </a:spcAft>
                        <a:buFont typeface="Arial" panose="020B0604020202020204" pitchFamily="34" charset="0"/>
                        <a:defRPr>
                          <a:solidFill>
                            <a:schemeClr val="tx1"/>
                          </a:solidFill>
                          <a:latin typeface="Verdana" panose="020B0604030504040204" pitchFamily="34" charset="0"/>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US" altLang="en-US" sz="2400" b="0" i="0" u="none" strike="noStrike" cap="none" normalizeH="0" baseline="0">
                          <a:ln>
                            <a:noFill/>
                          </a:ln>
                          <a:solidFill>
                            <a:schemeClr val="tx1"/>
                          </a:solidFill>
                          <a:effectLst/>
                          <a:latin typeface="Verdana" panose="020B0604030504040204" pitchFamily="34" charset="0"/>
                        </a:rPr>
                        <a:t>Transfer in/out,   High demands on Landing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1EE94CD-49D4-4E9C-8CF8-D4FB884DE23F}" type="slidenum">
              <a:rPr lang="en-US" altLang="en-US"/>
              <a:pPr/>
              <a:t>46</a:t>
            </a:fld>
            <a:endParaRPr lang="en-US" altLang="en-US"/>
          </a:p>
        </p:txBody>
      </p:sp>
      <p:sp>
        <p:nvSpPr>
          <p:cNvPr id="294916" name="Rectangle 4"/>
          <p:cNvSpPr>
            <a:spLocks noGrp="1"/>
          </p:cNvSpPr>
          <p:nvPr>
            <p:ph type="title"/>
          </p:nvPr>
        </p:nvSpPr>
        <p:spPr/>
        <p:txBody>
          <a:bodyPr/>
          <a:lstStyle/>
          <a:p>
            <a:r>
              <a:rPr lang="en-US" altLang="en-US" sz="4000">
                <a:latin typeface="Verdana" panose="020B0604030504040204" pitchFamily="34" charset="0"/>
              </a:rPr>
              <a:t>Hand-Carried SDDs-Interviews</a:t>
            </a:r>
          </a:p>
        </p:txBody>
      </p:sp>
      <p:graphicFrame>
        <p:nvGraphicFramePr>
          <p:cNvPr id="294919" name="Object 7"/>
          <p:cNvGraphicFramePr>
            <a:graphicFrameLocks noChangeAspect="1"/>
          </p:cNvGraphicFramePr>
          <p:nvPr/>
        </p:nvGraphicFramePr>
        <p:xfrm>
          <a:off x="444500" y="1479550"/>
          <a:ext cx="8281988" cy="4933950"/>
        </p:xfrm>
        <a:graphic>
          <a:graphicData uri="http://schemas.openxmlformats.org/presentationml/2006/ole">
            <mc:AlternateContent xmlns:mc="http://schemas.openxmlformats.org/markup-compatibility/2006">
              <mc:Choice xmlns:v="urn:schemas-microsoft-com:vml" Requires="v">
                <p:oleObj spid="_x0000_s294936" name="Document" r:id="rId3" imgW="8523627" imgH="5064323" progId="Word.Document.8">
                  <p:embed/>
                </p:oleObj>
              </mc:Choice>
              <mc:Fallback>
                <p:oleObj name="Document" r:id="rId3" imgW="8523627" imgH="5064323" progId="Word.Document.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1479550"/>
                        <a:ext cx="8281988"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A374281-DC20-4BA9-ABB1-A6213B08993E}" type="slidenum">
              <a:rPr lang="en-US" altLang="en-US"/>
              <a:pPr/>
              <a:t>47</a:t>
            </a:fld>
            <a:endParaRPr lang="en-US" altLang="en-US"/>
          </a:p>
        </p:txBody>
      </p:sp>
      <p:sp>
        <p:nvSpPr>
          <p:cNvPr id="296962" name="Rectangle 2"/>
          <p:cNvSpPr>
            <a:spLocks noGrp="1"/>
          </p:cNvSpPr>
          <p:nvPr>
            <p:ph type="title"/>
          </p:nvPr>
        </p:nvSpPr>
        <p:spPr>
          <a:xfrm>
            <a:off x="0" y="0"/>
            <a:ext cx="8229600" cy="1143000"/>
          </a:xfrm>
        </p:spPr>
        <p:txBody>
          <a:bodyPr/>
          <a:lstStyle/>
          <a:p>
            <a:r>
              <a:rPr lang="en-US" altLang="en-US" sz="4000">
                <a:latin typeface="Verdana" panose="020B0604030504040204" pitchFamily="34" charset="0"/>
              </a:rPr>
              <a:t>Track-type SDDs - Interviews</a:t>
            </a:r>
          </a:p>
        </p:txBody>
      </p:sp>
      <p:graphicFrame>
        <p:nvGraphicFramePr>
          <p:cNvPr id="296964" name="Object 4"/>
          <p:cNvGraphicFramePr>
            <a:graphicFrameLocks noChangeAspect="1"/>
          </p:cNvGraphicFramePr>
          <p:nvPr/>
        </p:nvGraphicFramePr>
        <p:xfrm>
          <a:off x="0" y="874713"/>
          <a:ext cx="9237663" cy="5983287"/>
        </p:xfrm>
        <a:graphic>
          <a:graphicData uri="http://schemas.openxmlformats.org/presentationml/2006/ole">
            <mc:AlternateContent xmlns:mc="http://schemas.openxmlformats.org/markup-compatibility/2006">
              <mc:Choice xmlns:v="urn:schemas-microsoft-com:vml" Requires="v">
                <p:oleObj spid="_x0000_s296981" name="Document" r:id="rId3" imgW="8984889" imgH="5804750" progId="Word.Document.8">
                  <p:embed/>
                </p:oleObj>
              </mc:Choice>
              <mc:Fallback>
                <p:oleObj name="Document" r:id="rId3" imgW="8984889" imgH="580475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4713"/>
                        <a:ext cx="9237663"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F792CD5-9210-4630-A7A9-CAAF77C988F7}" type="slidenum">
              <a:rPr lang="en-US" altLang="en-US"/>
              <a:pPr/>
              <a:t>48</a:t>
            </a:fld>
            <a:endParaRPr lang="en-US" altLang="en-US"/>
          </a:p>
        </p:txBody>
      </p:sp>
      <p:sp>
        <p:nvSpPr>
          <p:cNvPr id="292866"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5B41FE2-A329-4E47-AE66-1B29BACF3086}" type="slidenum">
              <a:rPr lang="en-US" altLang="en-US" sz="1200">
                <a:solidFill>
                  <a:srgbClr val="898989"/>
                </a:solidFill>
                <a:latin typeface="Calibri" panose="020F0502020204030204" pitchFamily="34" charset="0"/>
              </a:rPr>
              <a:pPr algn="r" eaLnBrk="1" hangingPunct="1"/>
              <a:t>48</a:t>
            </a:fld>
            <a:endParaRPr lang="en-US" altLang="en-US" sz="1200">
              <a:solidFill>
                <a:srgbClr val="898989"/>
              </a:solidFill>
              <a:latin typeface="Calibri" panose="020F0502020204030204" pitchFamily="34" charset="0"/>
            </a:endParaRPr>
          </a:p>
        </p:txBody>
      </p:sp>
      <p:sp>
        <p:nvSpPr>
          <p:cNvPr id="292867" name="Rectangle 4"/>
          <p:cNvSpPr>
            <a:spLocks noGrp="1"/>
          </p:cNvSpPr>
          <p:nvPr>
            <p:ph type="title" idx="4294967295"/>
          </p:nvPr>
        </p:nvSpPr>
        <p:spPr>
          <a:xfrm>
            <a:off x="273050" y="288925"/>
            <a:ext cx="8686800" cy="1143000"/>
          </a:xfrm>
        </p:spPr>
        <p:txBody>
          <a:bodyPr/>
          <a:lstStyle/>
          <a:p>
            <a:r>
              <a:rPr lang="en-US" altLang="en-US">
                <a:latin typeface="Verdana" panose="020B0604030504040204" pitchFamily="34" charset="0"/>
              </a:rPr>
              <a:t>Sled Type SDDs– Interviews</a:t>
            </a:r>
          </a:p>
        </p:txBody>
      </p:sp>
      <p:graphicFrame>
        <p:nvGraphicFramePr>
          <p:cNvPr id="46126" name="Group 46"/>
          <p:cNvGraphicFramePr>
            <a:graphicFrameLocks noGrp="1"/>
          </p:cNvGraphicFramePr>
          <p:nvPr/>
        </p:nvGraphicFramePr>
        <p:xfrm>
          <a:off x="174625" y="1284288"/>
          <a:ext cx="8947150" cy="4919662"/>
        </p:xfrm>
        <a:graphic>
          <a:graphicData uri="http://schemas.openxmlformats.org/drawingml/2006/table">
            <a:tbl>
              <a:tblPr/>
              <a:tblGrid>
                <a:gridCol w="1409700">
                  <a:extLst>
                    <a:ext uri="{9D8B030D-6E8A-4147-A177-3AD203B41FA5}">
                      <a16:colId xmlns:a16="http://schemas.microsoft.com/office/drawing/2014/main" val="20000"/>
                    </a:ext>
                  </a:extLst>
                </a:gridCol>
                <a:gridCol w="1279525">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155700">
                  <a:extLst>
                    <a:ext uri="{9D8B030D-6E8A-4147-A177-3AD203B41FA5}">
                      <a16:colId xmlns:a16="http://schemas.microsoft.com/office/drawing/2014/main" val="20004"/>
                    </a:ext>
                  </a:extLst>
                </a:gridCol>
                <a:gridCol w="1093788">
                  <a:extLst>
                    <a:ext uri="{9D8B030D-6E8A-4147-A177-3AD203B41FA5}">
                      <a16:colId xmlns:a16="http://schemas.microsoft.com/office/drawing/2014/main" val="20005"/>
                    </a:ext>
                  </a:extLst>
                </a:gridCol>
                <a:gridCol w="1477962">
                  <a:extLst>
                    <a:ext uri="{9D8B030D-6E8A-4147-A177-3AD203B41FA5}">
                      <a16:colId xmlns:a16="http://schemas.microsoft.com/office/drawing/2014/main" val="20006"/>
                    </a:ext>
                  </a:extLst>
                </a:gridCol>
              </a:tblGrid>
              <a:tr h="377849">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Device</a:t>
                      </a:r>
                      <a:endParaRPr kumimoji="0" lang="en-US" sz="10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Corrugated</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Fabric Mat</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Hard Shell</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Inflatable</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Roll-up</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Batang" pitchFamily="18" charset="-127"/>
                          <a:cs typeface="Times New Roman" pitchFamily="18" charset="0"/>
                        </a:rPr>
                        <a:t>Wheeled</a:t>
                      </a:r>
                      <a:endParaRPr kumimoji="0" lang="en-US" sz="18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6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pitchFamily="34" charset="0"/>
                          <a:ea typeface="Batang" pitchFamily="18" charset="-127"/>
                          <a:cs typeface="Times New Roman" pitchFamily="18" charset="0"/>
                        </a:rPr>
                        <a:t>Positive Design Features</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2-Handle straps </a:t>
                      </a:r>
                      <a:r>
                        <a:rPr kumimoji="0" lang="en-US" sz="1400" b="0" i="0" u="none" strike="noStrike" cap="none" normalizeH="0" baseline="0">
                          <a:ln>
                            <a:noFill/>
                          </a:ln>
                          <a:solidFill>
                            <a:srgbClr val="FF0000"/>
                          </a:solidFill>
                          <a:effectLst/>
                          <a:latin typeface="Arial" charset="0"/>
                          <a:ea typeface="Batang" pitchFamily="18" charset="-127"/>
                          <a:cs typeface="Times New Roman" pitchFamily="18" charset="0"/>
                        </a:rPr>
                        <a:t>–</a:t>
                      </a: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 good length</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Easy to get around corner</a:t>
                      </a:r>
                      <a:endParaRPr kumimoji="0" lang="en-US" sz="14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Low profile</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Wide Strap- Good length</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Good Friction</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Easy to get around corner</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None</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None</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More rigid </a:t>
                      </a:r>
                      <a:r>
                        <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rPr>
                        <a:t>–</a:t>
                      </a: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 less lateral swing</a:t>
                      </a:r>
                      <a:endParaRPr kumimoji="0" lang="en-US" sz="14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Easy to get around corner</a:t>
                      </a:r>
                      <a:endParaRPr kumimoji="0" lang="en-US" sz="1400" b="0" i="0" u="none" strike="noStrike" cap="none" normalizeH="0" baseline="0">
                        <a:ln>
                          <a:noFill/>
                        </a:ln>
                        <a:solidFill>
                          <a:srgbClr val="FF0000"/>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Friction from material</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11810">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pitchFamily="34" charset="0"/>
                          <a:ea typeface="Batang" pitchFamily="18" charset="-127"/>
                          <a:cs typeface="Times New Roman" pitchFamily="18" charset="0"/>
                        </a:rPr>
                        <a:t>Negative Design Features</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Length </a:t>
                      </a: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makes getting around corner tough</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None</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Lack of control</a:t>
                      </a:r>
                      <a:endParaRPr kumimoji="0" lang="en-US" sz="14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Hard to turn</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Strap to long</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Strap could slip</a:t>
                      </a:r>
                      <a:endParaRPr kumimoji="0" lang="en-US" sz="1400" b="0" i="0" u="none" strike="noStrike" cap="none" normalizeH="0" baseline="0">
                        <a:ln>
                          <a:noFill/>
                        </a:ln>
                        <a:solidFill>
                          <a:srgbClr val="FF0000"/>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Top heavy- tendency to tip</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Hard to get around corner</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Bulky</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Could slide to fast</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Long thin strap difficult to grip*</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Calibri" pitchFamily="34" charset="0"/>
                          <a:ea typeface="Batang" pitchFamily="18" charset="-127"/>
                          <a:cs typeface="Times New Roman" pitchFamily="18" charset="0"/>
                        </a:rPr>
                        <a:t>Position of single operator in front of patient / Bending</a:t>
                      </a:r>
                      <a:endParaRPr kumimoji="0" lang="en-US" sz="1400" b="0" i="0" u="none" strike="noStrike" cap="none" normalizeH="0" baseline="0">
                        <a:ln>
                          <a:noFill/>
                        </a:ln>
                        <a:solidFill>
                          <a:srgbClr val="FF0000"/>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Head-end swing on landing,</a:t>
                      </a:r>
                      <a:endParaRPr kumimoji="0" lang="en-US" sz="14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Awkward to push down on patient</a:t>
                      </a:r>
                      <a:r>
                        <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rPr>
                        <a:t>’</a:t>
                      </a: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s legs</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8315">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pitchFamily="34" charset="0"/>
                          <a:ea typeface="Batang" pitchFamily="18" charset="-127"/>
                          <a:cs typeface="Times New Roman" pitchFamily="18" charset="0"/>
                        </a:rPr>
                        <a:t>% that would Recommend*</a:t>
                      </a: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pitchFamily="34" charset="0"/>
                          <a:ea typeface="Batang" pitchFamily="18" charset="-127"/>
                          <a:cs typeface="Times New Roman" pitchFamily="18" charset="0"/>
                        </a:rPr>
                        <a:t> </a:t>
                      </a:r>
                      <a:endParaRPr kumimoji="0" lang="en-US" sz="1400" b="0" i="0" u="none" strike="noStrike" cap="none" normalizeH="0" baseline="0">
                        <a:ln>
                          <a:noFill/>
                        </a:ln>
                        <a:solidFill>
                          <a:schemeClr val="tx1"/>
                        </a:solidFill>
                        <a:effectLst/>
                        <a:latin typeface="Times New Roman" pitchFamily="18" charset="0"/>
                        <a:ea typeface="Batang" pitchFamily="18" charset="-127"/>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pitchFamily="34" charset="0"/>
                          <a:ea typeface="Batang" pitchFamily="18" charset="-127"/>
                          <a:cs typeface="Times New Roman" pitchFamily="18" charset="0"/>
                        </a:rPr>
                        <a:t>Fire service / Building owners</a:t>
                      </a:r>
                      <a:endParaRPr kumimoji="0" lang="en-US" sz="1400" b="0" i="0" u="none" strike="noStrike" cap="none" normalizeH="0" baseline="0">
                        <a:ln>
                          <a:noFill/>
                        </a:ln>
                        <a:solidFill>
                          <a:schemeClr val="tx1"/>
                        </a:solidFill>
                        <a:effectLst/>
                        <a:latin typeface="Arial" charset="0"/>
                        <a:ea typeface="Batang" pitchFamily="18" charset="-127"/>
                        <a:cs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42% / 67%</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50% / 58%</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0% / 25%</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0% / 25%</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58% / 58%</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libri" pitchFamily="34" charset="0"/>
                          <a:ea typeface="Batang" pitchFamily="18" charset="-127"/>
                          <a:cs typeface="Times New Roman" pitchFamily="18" charset="0"/>
                        </a:rPr>
                        <a:t>8% / 25%</a:t>
                      </a:r>
                      <a:endParaRPr kumimoji="0" lang="en-US" sz="14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p:cNvSpPr>
            <a:spLocks noGrp="1"/>
          </p:cNvSpPr>
          <p:nvPr>
            <p:ph type="sldNum" sz="quarter" idx="12"/>
          </p:nvPr>
        </p:nvSpPr>
        <p:spPr bwMode="auto">
          <a:noFill/>
          <a:ln>
            <a:miter lim="800000"/>
            <a:headEnd/>
            <a:tailEnd/>
          </a:ln>
        </p:spPr>
        <p:txBody>
          <a:bodyPr/>
          <a:lstStyle/>
          <a:p>
            <a:fld id="{1F7D1998-E7E6-4843-91E3-ECBEC136D40F}" type="slidenum">
              <a:rPr lang="en-US" smtClean="0"/>
              <a:pPr/>
              <a:t>49</a:t>
            </a:fld>
            <a:endParaRPr lang="en-US" dirty="0"/>
          </a:p>
        </p:txBody>
      </p:sp>
      <p:sp>
        <p:nvSpPr>
          <p:cNvPr id="73730" name="Rectangle 2"/>
          <p:cNvSpPr>
            <a:spLocks noGrp="1"/>
          </p:cNvSpPr>
          <p:nvPr>
            <p:ph type="title"/>
          </p:nvPr>
        </p:nvSpPr>
        <p:spPr/>
        <p:txBody>
          <a:bodyPr/>
          <a:lstStyle/>
          <a:p>
            <a:r>
              <a:rPr lang="en-US" dirty="0">
                <a:latin typeface="Verdana" pitchFamily="34" charset="0"/>
              </a:rPr>
              <a:t>Consumer Opinion Study	</a:t>
            </a:r>
          </a:p>
        </p:txBody>
      </p:sp>
      <p:sp>
        <p:nvSpPr>
          <p:cNvPr id="73731" name="Rectangle 3"/>
          <p:cNvSpPr>
            <a:spLocks noGrp="1"/>
          </p:cNvSpPr>
          <p:nvPr>
            <p:ph type="body" idx="1"/>
          </p:nvPr>
        </p:nvSpPr>
        <p:spPr/>
        <p:txBody>
          <a:bodyPr/>
          <a:lstStyle/>
          <a:p>
            <a:r>
              <a:rPr lang="en-US" dirty="0">
                <a:latin typeface="Verdana" pitchFamily="34" charset="0"/>
              </a:rPr>
              <a:t>2 Components</a:t>
            </a:r>
          </a:p>
          <a:p>
            <a:pPr lvl="1"/>
            <a:r>
              <a:rPr lang="en-US" dirty="0">
                <a:latin typeface="Verdana" pitchFamily="34" charset="0"/>
              </a:rPr>
              <a:t>First Impressions</a:t>
            </a:r>
          </a:p>
          <a:p>
            <a:pPr lvl="2"/>
            <a:r>
              <a:rPr lang="en-US" dirty="0">
                <a:latin typeface="Verdana" pitchFamily="34" charset="0"/>
              </a:rPr>
              <a:t>Collect initial perceptions of the 13 devices used in the prior studies</a:t>
            </a:r>
          </a:p>
          <a:p>
            <a:pPr lvl="2"/>
            <a:r>
              <a:rPr lang="en-US" dirty="0">
                <a:latin typeface="Verdana" pitchFamily="34" charset="0"/>
              </a:rPr>
              <a:t>Asked which, if any, devices they would like to try</a:t>
            </a:r>
          </a:p>
          <a:p>
            <a:pPr lvl="2"/>
            <a:endParaRPr lang="en-US" dirty="0">
              <a:latin typeface="Verdana" pitchFamily="34" charset="0"/>
            </a:endParaRPr>
          </a:p>
          <a:p>
            <a:pPr lvl="1"/>
            <a:r>
              <a:rPr lang="en-US" dirty="0">
                <a:latin typeface="Verdana" pitchFamily="34" charset="0"/>
              </a:rPr>
              <a:t>Post descent impressions</a:t>
            </a:r>
          </a:p>
          <a:p>
            <a:pPr lvl="2"/>
            <a:r>
              <a:rPr lang="en-US" dirty="0">
                <a:latin typeface="Verdana" pitchFamily="34" charset="0"/>
              </a:rPr>
              <a:t>Participants will be taken down 2 flights of stairs in up to 5 different devices.</a:t>
            </a:r>
          </a:p>
        </p:txBody>
      </p:sp>
    </p:spTree>
    <p:extLst>
      <p:ext uri="{BB962C8B-B14F-4D97-AF65-F5344CB8AC3E}">
        <p14:creationId xmlns:p14="http://schemas.microsoft.com/office/powerpoint/2010/main" val="410784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06C33F4-0DE5-4708-B870-BF6C8999861A}" type="slidenum">
              <a:rPr lang="en-US" altLang="en-US"/>
              <a:pPr/>
              <a:t>5</a:t>
            </a:fld>
            <a:endParaRPr lang="en-US" altLang="en-US"/>
          </a:p>
        </p:txBody>
      </p:sp>
      <p:sp>
        <p:nvSpPr>
          <p:cNvPr id="176130" name="Rectangle 2"/>
          <p:cNvSpPr>
            <a:spLocks noGrp="1"/>
          </p:cNvSpPr>
          <p:nvPr>
            <p:ph type="title"/>
          </p:nvPr>
        </p:nvSpPr>
        <p:spPr/>
        <p:txBody>
          <a:bodyPr/>
          <a:lstStyle/>
          <a:p>
            <a:r>
              <a:rPr lang="en-US" altLang="en-US">
                <a:latin typeface="Verdana" panose="020B0604030504040204" pitchFamily="34" charset="0"/>
              </a:rPr>
              <a:t>Study Objective</a:t>
            </a:r>
          </a:p>
        </p:txBody>
      </p:sp>
      <p:sp>
        <p:nvSpPr>
          <p:cNvPr id="176131" name="Rectangle 3"/>
          <p:cNvSpPr>
            <a:spLocks noGrp="1"/>
          </p:cNvSpPr>
          <p:nvPr>
            <p:ph type="body" idx="1"/>
          </p:nvPr>
        </p:nvSpPr>
        <p:spPr/>
        <p:txBody>
          <a:bodyPr/>
          <a:lstStyle/>
          <a:p>
            <a:r>
              <a:rPr lang="en-US" altLang="en-US" dirty="0">
                <a:latin typeface="Verdana" panose="020B0604030504040204" pitchFamily="34" charset="0"/>
              </a:rPr>
              <a:t>To evaluate different types of </a:t>
            </a:r>
            <a:r>
              <a:rPr lang="en-US" altLang="en-US" b="1" dirty="0">
                <a:latin typeface="Verdana" panose="020B0604030504040204" pitchFamily="34" charset="0"/>
              </a:rPr>
              <a:t>stair descent devices</a:t>
            </a:r>
            <a:r>
              <a:rPr lang="en-US" altLang="en-US" dirty="0">
                <a:latin typeface="Verdana" panose="020B0604030504040204" pitchFamily="34" charset="0"/>
              </a:rPr>
              <a:t> that can be used to evacuate individuals with motor disabilities from high-rise buildings.</a:t>
            </a:r>
          </a:p>
          <a:p>
            <a:pPr lvl="1"/>
            <a:r>
              <a:rPr lang="en-US" altLang="en-US" dirty="0">
                <a:latin typeface="Verdana" panose="020B0604030504040204" pitchFamily="34" charset="0"/>
              </a:rPr>
              <a:t>Biomechanical Demands</a:t>
            </a:r>
          </a:p>
          <a:p>
            <a:pPr lvl="1"/>
            <a:r>
              <a:rPr lang="en-US" altLang="en-US" dirty="0">
                <a:latin typeface="Verdana" panose="020B0604030504040204" pitchFamily="34" charset="0"/>
              </a:rPr>
              <a:t>Physiologic Demands</a:t>
            </a:r>
          </a:p>
          <a:p>
            <a:pPr lvl="1"/>
            <a:r>
              <a:rPr lang="en-US" altLang="en-US" dirty="0">
                <a:latin typeface="Verdana" panose="020B0604030504040204" pitchFamily="34" charset="0"/>
              </a:rPr>
              <a:t>Efficiency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p:txBody>
          <a:bodyPr/>
          <a:lstStyle/>
          <a:p>
            <a:r>
              <a:rPr lang="en-US" dirty="0">
                <a:latin typeface="Verdana" pitchFamily="34" charset="0"/>
              </a:rPr>
              <a:t>Initial Impression Survey</a:t>
            </a:r>
          </a:p>
        </p:txBody>
      </p:sp>
      <p:sp>
        <p:nvSpPr>
          <p:cNvPr id="74755" name="Rectangle 3"/>
          <p:cNvSpPr>
            <a:spLocks noGrp="1"/>
          </p:cNvSpPr>
          <p:nvPr>
            <p:ph sz="half" idx="1"/>
          </p:nvPr>
        </p:nvSpPr>
        <p:spPr/>
        <p:txBody>
          <a:bodyPr>
            <a:normAutofit/>
          </a:bodyPr>
          <a:lstStyle/>
          <a:p>
            <a:pPr>
              <a:lnSpc>
                <a:spcPct val="80000"/>
              </a:lnSpc>
              <a:buFont typeface="Arial" charset="0"/>
              <a:buNone/>
            </a:pPr>
            <a:endParaRPr lang="en-US" sz="1400" dirty="0">
              <a:latin typeface="Verdana" pitchFamily="34" charset="0"/>
            </a:endParaRPr>
          </a:p>
          <a:p>
            <a:pPr>
              <a:lnSpc>
                <a:spcPct val="80000"/>
              </a:lnSpc>
              <a:buFont typeface="Arial" charset="0"/>
              <a:buNone/>
            </a:pPr>
            <a:r>
              <a:rPr lang="en-US" sz="2400" dirty="0">
                <a:latin typeface="Verdana" pitchFamily="34" charset="0"/>
              </a:rPr>
              <a:t>Transfers</a:t>
            </a:r>
          </a:p>
          <a:p>
            <a:pPr>
              <a:lnSpc>
                <a:spcPct val="80000"/>
              </a:lnSpc>
              <a:buFont typeface="Arial" charset="0"/>
              <a:buNone/>
            </a:pPr>
            <a:endParaRPr lang="en-US" sz="2400" dirty="0">
              <a:latin typeface="Verdana" pitchFamily="34" charset="0"/>
            </a:endParaRPr>
          </a:p>
          <a:p>
            <a:pPr>
              <a:lnSpc>
                <a:spcPct val="80000"/>
              </a:lnSpc>
              <a:buFont typeface="Arial" charset="0"/>
              <a:buNone/>
            </a:pPr>
            <a:r>
              <a:rPr lang="en-US" sz="2400" dirty="0">
                <a:latin typeface="Verdana" pitchFamily="34" charset="0"/>
              </a:rPr>
              <a:t>Safety</a:t>
            </a:r>
          </a:p>
          <a:p>
            <a:pPr>
              <a:lnSpc>
                <a:spcPct val="80000"/>
              </a:lnSpc>
              <a:buFont typeface="Arial" charset="0"/>
              <a:buNone/>
            </a:pPr>
            <a:endParaRPr lang="en-US" sz="2400" dirty="0">
              <a:latin typeface="Verdana" pitchFamily="34" charset="0"/>
            </a:endParaRPr>
          </a:p>
          <a:p>
            <a:pPr>
              <a:lnSpc>
                <a:spcPct val="80000"/>
              </a:lnSpc>
              <a:buFont typeface="Arial" charset="0"/>
              <a:buNone/>
            </a:pPr>
            <a:r>
              <a:rPr lang="en-US" sz="2400" dirty="0">
                <a:latin typeface="Verdana" pitchFamily="34" charset="0"/>
              </a:rPr>
              <a:t>Security</a:t>
            </a:r>
          </a:p>
          <a:p>
            <a:pPr>
              <a:lnSpc>
                <a:spcPct val="80000"/>
              </a:lnSpc>
              <a:buFont typeface="Arial" charset="0"/>
              <a:buNone/>
            </a:pPr>
            <a:endParaRPr lang="en-US" sz="2400" dirty="0">
              <a:latin typeface="Verdana" pitchFamily="34" charset="0"/>
            </a:endParaRPr>
          </a:p>
          <a:p>
            <a:pPr>
              <a:lnSpc>
                <a:spcPct val="80000"/>
              </a:lnSpc>
              <a:buFont typeface="Arial" charset="0"/>
              <a:buNone/>
            </a:pPr>
            <a:r>
              <a:rPr lang="en-US" sz="2400" dirty="0">
                <a:latin typeface="Verdana" pitchFamily="34" charset="0"/>
              </a:rPr>
              <a:t>Nervousness</a:t>
            </a:r>
          </a:p>
        </p:txBody>
      </p:sp>
      <p:pic>
        <p:nvPicPr>
          <p:cNvPr id="3" name="Content Placeholder 2" descr="Room with stair descent devices set up for occupant review"/>
          <p:cNvPicPr>
            <a:picLocks noGrp="1" noChangeAspect="1"/>
          </p:cNvPicPr>
          <p:nvPr>
            <p:ph sz="half" idx="2"/>
          </p:nvPr>
        </p:nvPicPr>
        <p:blipFill>
          <a:blip r:embed="rId3">
            <a:extLst>
              <a:ext uri="{28A0092B-C50C-407E-A947-70E740481C1C}">
                <a14:useLocalDpi xmlns:a14="http://schemas.microsoft.com/office/drawing/2010/main" val="0"/>
              </a:ext>
            </a:extLst>
          </a:blip>
          <a:srcRect l="-9488" r="-9488"/>
          <a:stretch>
            <a:fillRect/>
          </a:stretch>
        </p:blipFill>
        <p:spPr/>
      </p:pic>
      <p:sp>
        <p:nvSpPr>
          <p:cNvPr id="74753" name="Slide Number Placeholder 5"/>
          <p:cNvSpPr>
            <a:spLocks noGrp="1"/>
          </p:cNvSpPr>
          <p:nvPr>
            <p:ph type="sldNum" sz="quarter" idx="12"/>
          </p:nvPr>
        </p:nvSpPr>
        <p:spPr bwMode="auto">
          <a:noFill/>
          <a:ln>
            <a:miter lim="800000"/>
            <a:headEnd/>
            <a:tailEnd/>
          </a:ln>
        </p:spPr>
        <p:txBody>
          <a:bodyPr/>
          <a:lstStyle/>
          <a:p>
            <a:fld id="{F72881A4-BD44-4124-8A98-6EAD00AF1222}" type="slidenum">
              <a:rPr lang="en-US" smtClean="0"/>
              <a:pPr/>
              <a:t>50</a:t>
            </a:fld>
            <a:endParaRPr lang="en-US" dirty="0"/>
          </a:p>
        </p:txBody>
      </p:sp>
    </p:spTree>
    <p:extLst>
      <p:ext uri="{BB962C8B-B14F-4D97-AF65-F5344CB8AC3E}">
        <p14:creationId xmlns:p14="http://schemas.microsoft.com/office/powerpoint/2010/main" val="4011824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p:cNvSpPr>
            <a:spLocks noGrp="1"/>
          </p:cNvSpPr>
          <p:nvPr>
            <p:ph type="sldNum" sz="quarter" idx="12"/>
          </p:nvPr>
        </p:nvSpPr>
        <p:spPr bwMode="auto">
          <a:noFill/>
          <a:ln>
            <a:miter lim="800000"/>
            <a:headEnd/>
            <a:tailEnd/>
          </a:ln>
        </p:spPr>
        <p:txBody>
          <a:bodyPr/>
          <a:lstStyle/>
          <a:p>
            <a:fld id="{F72881A4-BD44-4124-8A98-6EAD00AF1222}" type="slidenum">
              <a:rPr lang="en-US" smtClean="0"/>
              <a:pPr/>
              <a:t>51</a:t>
            </a:fld>
            <a:endParaRPr lang="en-US" dirty="0"/>
          </a:p>
        </p:txBody>
      </p:sp>
      <p:sp>
        <p:nvSpPr>
          <p:cNvPr id="74754" name="Rectangle 2"/>
          <p:cNvSpPr>
            <a:spLocks noGrp="1"/>
          </p:cNvSpPr>
          <p:nvPr>
            <p:ph type="title"/>
          </p:nvPr>
        </p:nvSpPr>
        <p:spPr>
          <a:xfrm>
            <a:off x="234950" y="147638"/>
            <a:ext cx="8229600" cy="1143000"/>
          </a:xfrm>
        </p:spPr>
        <p:txBody>
          <a:bodyPr/>
          <a:lstStyle/>
          <a:p>
            <a:r>
              <a:rPr lang="en-US" dirty="0">
                <a:latin typeface="Verdana" pitchFamily="34" charset="0"/>
              </a:rPr>
              <a:t>Initial Impression Survey</a:t>
            </a:r>
          </a:p>
        </p:txBody>
      </p:sp>
      <p:sp>
        <p:nvSpPr>
          <p:cNvPr id="74755" name="Rectangle 3"/>
          <p:cNvSpPr>
            <a:spLocks noGrp="1"/>
          </p:cNvSpPr>
          <p:nvPr>
            <p:ph type="body" idx="1"/>
          </p:nvPr>
        </p:nvSpPr>
        <p:spPr>
          <a:xfrm>
            <a:off x="457200" y="1189038"/>
            <a:ext cx="8686800" cy="5470525"/>
          </a:xfrm>
        </p:spPr>
        <p:txBody>
          <a:bodyPr/>
          <a:lstStyle/>
          <a:p>
            <a:pPr>
              <a:lnSpc>
                <a:spcPct val="80000"/>
              </a:lnSpc>
              <a:buFont typeface="Arial" charset="0"/>
              <a:buNone/>
            </a:pPr>
            <a:r>
              <a:rPr lang="en-US" sz="2400" dirty="0">
                <a:latin typeface="Verdana" pitchFamily="34" charset="0"/>
              </a:rPr>
              <a:t>1.  How easy would it be for you to transfer into the device?</a:t>
            </a:r>
          </a:p>
          <a:p>
            <a:pPr>
              <a:lnSpc>
                <a:spcPct val="80000"/>
              </a:lnSpc>
              <a:buFont typeface="Arial" charset="0"/>
              <a:buNone/>
            </a:pPr>
            <a:r>
              <a:rPr lang="en-US" sz="1400" dirty="0">
                <a:latin typeface="Verdana" pitchFamily="34" charset="0"/>
              </a:rPr>
              <a:t>          very difficult / difficult / somewhat difficult/ somewhat easy / easy / very easy</a:t>
            </a:r>
            <a:r>
              <a:rPr lang="en-US" sz="1800" dirty="0">
                <a:latin typeface="Verdana" pitchFamily="34" charset="0"/>
              </a:rPr>
              <a:t>  </a:t>
            </a:r>
          </a:p>
          <a:p>
            <a:pPr>
              <a:lnSpc>
                <a:spcPct val="80000"/>
              </a:lnSpc>
              <a:buFont typeface="Arial" charset="0"/>
              <a:buNone/>
            </a:pPr>
            <a:endParaRPr lang="en-US" sz="1800" dirty="0">
              <a:latin typeface="Verdana" pitchFamily="34" charset="0"/>
            </a:endParaRPr>
          </a:p>
          <a:p>
            <a:pPr>
              <a:lnSpc>
                <a:spcPct val="80000"/>
              </a:lnSpc>
              <a:buFont typeface="Arial" charset="0"/>
              <a:buNone/>
            </a:pPr>
            <a:r>
              <a:rPr lang="en-US" sz="2400" dirty="0">
                <a:latin typeface="Verdana" pitchFamily="34" charset="0"/>
              </a:rPr>
              <a:t>2.  How easy would it be for you to transfer out of the device? </a:t>
            </a:r>
          </a:p>
          <a:p>
            <a:pPr>
              <a:lnSpc>
                <a:spcPct val="80000"/>
              </a:lnSpc>
              <a:buFont typeface="Arial" charset="0"/>
              <a:buNone/>
            </a:pPr>
            <a:r>
              <a:rPr lang="en-US" sz="1400" dirty="0">
                <a:latin typeface="Verdana" pitchFamily="34" charset="0"/>
              </a:rPr>
              <a:t>       very difficult / difficult / somewhat difficult/ somewhat easy / easy / very easy</a:t>
            </a:r>
          </a:p>
          <a:p>
            <a:pPr>
              <a:lnSpc>
                <a:spcPct val="80000"/>
              </a:lnSpc>
              <a:buFont typeface="Arial" charset="0"/>
              <a:buNone/>
            </a:pPr>
            <a:endParaRPr lang="en-US" sz="1800" dirty="0">
              <a:latin typeface="Verdana" pitchFamily="34" charset="0"/>
            </a:endParaRPr>
          </a:p>
          <a:p>
            <a:pPr>
              <a:lnSpc>
                <a:spcPct val="80000"/>
              </a:lnSpc>
              <a:buFont typeface="Arial" charset="0"/>
              <a:buNone/>
            </a:pPr>
            <a:r>
              <a:rPr lang="en-US" sz="2400" dirty="0">
                <a:latin typeface="Verdana" pitchFamily="34" charset="0"/>
              </a:rPr>
              <a:t>3. How safe would you feel riding in this device?</a:t>
            </a:r>
          </a:p>
          <a:p>
            <a:pPr>
              <a:lnSpc>
                <a:spcPct val="80000"/>
              </a:lnSpc>
              <a:buFont typeface="Arial" charset="0"/>
              <a:buNone/>
            </a:pPr>
            <a:r>
              <a:rPr lang="en-US" sz="1400" dirty="0">
                <a:latin typeface="Verdana" pitchFamily="34" charset="0"/>
              </a:rPr>
              <a:t>         very unsafe / unsafe / somewhat unsafe / somewhat safe / safe /  very safe</a:t>
            </a:r>
          </a:p>
          <a:p>
            <a:pPr>
              <a:lnSpc>
                <a:spcPct val="80000"/>
              </a:lnSpc>
              <a:buFont typeface="Arial" charset="0"/>
              <a:buNone/>
            </a:pPr>
            <a:endParaRPr lang="en-US" sz="1800" dirty="0">
              <a:latin typeface="Verdana" pitchFamily="34" charset="0"/>
            </a:endParaRPr>
          </a:p>
          <a:p>
            <a:pPr>
              <a:lnSpc>
                <a:spcPct val="80000"/>
              </a:lnSpc>
              <a:buFont typeface="Arial" charset="0"/>
              <a:buNone/>
            </a:pPr>
            <a:r>
              <a:rPr lang="en-US" sz="2400" dirty="0">
                <a:latin typeface="Verdana" pitchFamily="34" charset="0"/>
              </a:rPr>
              <a:t>4.   How securely do you think the straps would hold you?</a:t>
            </a:r>
          </a:p>
          <a:p>
            <a:pPr>
              <a:lnSpc>
                <a:spcPct val="80000"/>
              </a:lnSpc>
              <a:buFont typeface="Arial" charset="0"/>
              <a:buNone/>
            </a:pPr>
            <a:r>
              <a:rPr lang="en-US" sz="1200" dirty="0">
                <a:latin typeface="Verdana" pitchFamily="34" charset="0"/>
              </a:rPr>
              <a:t>        very unsecurely / unsecurely / somewhat unsecurely / somewhat securely / securely / very securely</a:t>
            </a:r>
          </a:p>
          <a:p>
            <a:pPr>
              <a:lnSpc>
                <a:spcPct val="80000"/>
              </a:lnSpc>
              <a:buFont typeface="Arial" charset="0"/>
              <a:buNone/>
            </a:pPr>
            <a:endParaRPr lang="en-US" sz="1800" dirty="0">
              <a:latin typeface="Verdana" pitchFamily="34" charset="0"/>
            </a:endParaRPr>
          </a:p>
          <a:p>
            <a:pPr>
              <a:lnSpc>
                <a:spcPct val="80000"/>
              </a:lnSpc>
              <a:buFont typeface="Arial" charset="0"/>
              <a:buAutoNum type="arabicPeriod" startAt="5"/>
            </a:pPr>
            <a:r>
              <a:rPr lang="en-US" sz="2400" dirty="0">
                <a:latin typeface="Verdana" pitchFamily="34" charset="0"/>
              </a:rPr>
              <a:t>How nervous would you be about riding in the device?</a:t>
            </a:r>
          </a:p>
          <a:p>
            <a:pPr>
              <a:lnSpc>
                <a:spcPct val="80000"/>
              </a:lnSpc>
              <a:buFont typeface="Arial" charset="0"/>
              <a:buNone/>
            </a:pPr>
            <a:r>
              <a:rPr lang="en-US" sz="1800" dirty="0">
                <a:latin typeface="Verdana" pitchFamily="34" charset="0"/>
              </a:rPr>
              <a:t>      </a:t>
            </a:r>
            <a:r>
              <a:rPr lang="en-US" sz="1400" dirty="0">
                <a:latin typeface="Verdana" pitchFamily="34" charset="0"/>
              </a:rPr>
              <a:t>very nervous / nervous / a little nervous / not at all nervous </a:t>
            </a:r>
          </a:p>
        </p:txBody>
      </p:sp>
    </p:spTree>
    <p:extLst>
      <p:ext uri="{BB962C8B-B14F-4D97-AF65-F5344CB8AC3E}">
        <p14:creationId xmlns:p14="http://schemas.microsoft.com/office/powerpoint/2010/main" val="1112790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5"/>
          <p:cNvSpPr>
            <a:spLocks noGrp="1"/>
          </p:cNvSpPr>
          <p:nvPr>
            <p:ph type="sldNum" sz="quarter" idx="12"/>
          </p:nvPr>
        </p:nvSpPr>
        <p:spPr bwMode="auto">
          <a:noFill/>
          <a:ln>
            <a:miter lim="800000"/>
            <a:headEnd/>
            <a:tailEnd/>
          </a:ln>
        </p:spPr>
        <p:txBody>
          <a:bodyPr/>
          <a:lstStyle/>
          <a:p>
            <a:fld id="{4260AE04-417D-4C17-B560-A197C1E15950}" type="slidenum">
              <a:rPr lang="en-US" smtClean="0"/>
              <a:pPr/>
              <a:t>52</a:t>
            </a:fld>
            <a:endParaRPr lang="en-US" dirty="0"/>
          </a:p>
        </p:txBody>
      </p:sp>
      <p:sp>
        <p:nvSpPr>
          <p:cNvPr id="76802" name="Rectangle 2"/>
          <p:cNvSpPr>
            <a:spLocks noGrp="1"/>
          </p:cNvSpPr>
          <p:nvPr>
            <p:ph type="title"/>
          </p:nvPr>
        </p:nvSpPr>
        <p:spPr/>
        <p:txBody>
          <a:bodyPr/>
          <a:lstStyle/>
          <a:p>
            <a:r>
              <a:rPr lang="en-US" dirty="0">
                <a:latin typeface="Verdana" pitchFamily="34" charset="0"/>
              </a:rPr>
              <a:t>Post-Ride Survey</a:t>
            </a:r>
          </a:p>
        </p:txBody>
      </p:sp>
      <p:sp>
        <p:nvSpPr>
          <p:cNvPr id="76803" name="Rectangle 3"/>
          <p:cNvSpPr>
            <a:spLocks noGrp="1"/>
          </p:cNvSpPr>
          <p:nvPr>
            <p:ph type="body" idx="1"/>
          </p:nvPr>
        </p:nvSpPr>
        <p:spPr>
          <a:xfrm>
            <a:off x="314325" y="1382713"/>
            <a:ext cx="8686800" cy="5729287"/>
          </a:xfrm>
        </p:spPr>
        <p:txBody>
          <a:bodyPr/>
          <a:lstStyle/>
          <a:p>
            <a:pPr>
              <a:lnSpc>
                <a:spcPct val="80000"/>
              </a:lnSpc>
              <a:buFont typeface="Arial" charset="0"/>
              <a:buNone/>
            </a:pPr>
            <a:r>
              <a:rPr lang="en-US" sz="2200" dirty="0">
                <a:latin typeface="Verdana" pitchFamily="34" charset="0"/>
              </a:rPr>
              <a:t>1.  How easy was it for you to transfer into the device?</a:t>
            </a:r>
          </a:p>
          <a:p>
            <a:pPr>
              <a:lnSpc>
                <a:spcPct val="80000"/>
              </a:lnSpc>
              <a:buFont typeface="Arial" charset="0"/>
              <a:buNone/>
            </a:pPr>
            <a:r>
              <a:rPr lang="en-US" sz="1200" dirty="0">
                <a:latin typeface="Verdana" pitchFamily="34" charset="0"/>
              </a:rPr>
              <a:t>          very difficult / difficult / somewhat difficult/ somewhat easy / easy / very easy</a:t>
            </a:r>
            <a:r>
              <a:rPr lang="en-US" sz="1600" dirty="0">
                <a:latin typeface="Verdana" pitchFamily="34" charset="0"/>
              </a:rPr>
              <a:t>  </a:t>
            </a:r>
          </a:p>
          <a:p>
            <a:pPr>
              <a:lnSpc>
                <a:spcPct val="80000"/>
              </a:lnSpc>
              <a:buFont typeface="Arial" charset="0"/>
              <a:buNone/>
            </a:pPr>
            <a:endParaRPr lang="en-US" sz="1600" dirty="0">
              <a:latin typeface="Verdana" pitchFamily="34" charset="0"/>
            </a:endParaRPr>
          </a:p>
          <a:p>
            <a:pPr>
              <a:lnSpc>
                <a:spcPct val="80000"/>
              </a:lnSpc>
              <a:buFont typeface="Arial" charset="0"/>
              <a:buNone/>
            </a:pPr>
            <a:r>
              <a:rPr lang="en-US" sz="2200" dirty="0">
                <a:latin typeface="Verdana" pitchFamily="34" charset="0"/>
              </a:rPr>
              <a:t>2.  How easy was it for you to transfer out of the device? </a:t>
            </a:r>
          </a:p>
          <a:p>
            <a:pPr>
              <a:lnSpc>
                <a:spcPct val="80000"/>
              </a:lnSpc>
              <a:buFont typeface="Arial" charset="0"/>
              <a:buNone/>
            </a:pPr>
            <a:r>
              <a:rPr lang="en-US" sz="1200" dirty="0">
                <a:latin typeface="Verdana" pitchFamily="34" charset="0"/>
              </a:rPr>
              <a:t>       very difficult / difficult / somewhat difficult/ somewhat easy / easy / very easy</a:t>
            </a:r>
          </a:p>
          <a:p>
            <a:pPr>
              <a:lnSpc>
                <a:spcPct val="80000"/>
              </a:lnSpc>
              <a:buFont typeface="Arial" charset="0"/>
              <a:buNone/>
            </a:pPr>
            <a:endParaRPr lang="en-US" sz="1600" dirty="0">
              <a:latin typeface="Verdana" pitchFamily="34" charset="0"/>
            </a:endParaRPr>
          </a:p>
          <a:p>
            <a:pPr>
              <a:lnSpc>
                <a:spcPct val="80000"/>
              </a:lnSpc>
              <a:buFont typeface="Arial" charset="0"/>
              <a:buNone/>
            </a:pPr>
            <a:r>
              <a:rPr lang="en-US" sz="2200" dirty="0">
                <a:latin typeface="Verdana" pitchFamily="34" charset="0"/>
              </a:rPr>
              <a:t>3.  How safe did you feel riding in this device?</a:t>
            </a:r>
          </a:p>
          <a:p>
            <a:pPr>
              <a:lnSpc>
                <a:spcPct val="80000"/>
              </a:lnSpc>
              <a:buFont typeface="Arial" charset="0"/>
              <a:buNone/>
            </a:pPr>
            <a:r>
              <a:rPr lang="en-US" sz="1200" dirty="0">
                <a:latin typeface="Verdana" pitchFamily="34" charset="0"/>
              </a:rPr>
              <a:t>         very unsafe / unsafe / somewhat unsafe / somewhat safe / safe /  very safe</a:t>
            </a:r>
          </a:p>
          <a:p>
            <a:pPr>
              <a:lnSpc>
                <a:spcPct val="80000"/>
              </a:lnSpc>
              <a:buFont typeface="Arial" charset="0"/>
              <a:buNone/>
            </a:pPr>
            <a:endParaRPr lang="en-US" sz="2200" dirty="0">
              <a:latin typeface="Verdana" pitchFamily="34" charset="0"/>
            </a:endParaRPr>
          </a:p>
          <a:p>
            <a:pPr>
              <a:lnSpc>
                <a:spcPct val="80000"/>
              </a:lnSpc>
              <a:buFont typeface="Arial" charset="0"/>
              <a:buNone/>
            </a:pPr>
            <a:r>
              <a:rPr lang="en-US" sz="2200" dirty="0">
                <a:latin typeface="Verdana" pitchFamily="34" charset="0"/>
              </a:rPr>
              <a:t>4.  How securely did the straps would hold you in the device?</a:t>
            </a:r>
          </a:p>
          <a:p>
            <a:pPr>
              <a:lnSpc>
                <a:spcPct val="80000"/>
              </a:lnSpc>
              <a:buFont typeface="Arial" charset="0"/>
              <a:buNone/>
            </a:pPr>
            <a:r>
              <a:rPr lang="en-US" sz="1200" dirty="0">
                <a:latin typeface="Verdana" pitchFamily="34" charset="0"/>
              </a:rPr>
              <a:t>        very unsecurely / unsecurely / somewhat unsecurely / somewhat securely / securely / very securely</a:t>
            </a:r>
          </a:p>
          <a:p>
            <a:pPr>
              <a:lnSpc>
                <a:spcPct val="80000"/>
              </a:lnSpc>
              <a:buFont typeface="Arial" charset="0"/>
              <a:buNone/>
            </a:pPr>
            <a:endParaRPr lang="en-US" sz="1600" dirty="0">
              <a:latin typeface="Verdana" pitchFamily="34" charset="0"/>
            </a:endParaRPr>
          </a:p>
          <a:p>
            <a:pPr>
              <a:lnSpc>
                <a:spcPct val="80000"/>
              </a:lnSpc>
              <a:buFont typeface="Arial" charset="0"/>
              <a:buAutoNum type="arabicPeriod" startAt="5"/>
            </a:pPr>
            <a:r>
              <a:rPr lang="en-US" sz="2200" dirty="0">
                <a:latin typeface="Verdana" pitchFamily="34" charset="0"/>
              </a:rPr>
              <a:t>After having ridden in this device, how nervous would you be if we asked you to repeat the ride in the device?</a:t>
            </a:r>
          </a:p>
          <a:p>
            <a:pPr>
              <a:lnSpc>
                <a:spcPct val="80000"/>
              </a:lnSpc>
              <a:buFont typeface="Arial" charset="0"/>
              <a:buNone/>
            </a:pPr>
            <a:r>
              <a:rPr lang="en-US" sz="1600" dirty="0">
                <a:latin typeface="Verdana" pitchFamily="34" charset="0"/>
              </a:rPr>
              <a:t>      </a:t>
            </a:r>
            <a:r>
              <a:rPr lang="en-US" sz="1200" dirty="0">
                <a:latin typeface="Verdana" pitchFamily="34" charset="0"/>
              </a:rPr>
              <a:t>very nervous / nervous / a little nervous / not at all nervous </a:t>
            </a:r>
          </a:p>
          <a:p>
            <a:pPr>
              <a:lnSpc>
                <a:spcPct val="80000"/>
              </a:lnSpc>
              <a:buFont typeface="Arial" charset="0"/>
              <a:buNone/>
            </a:pPr>
            <a:endParaRPr lang="en-US" sz="1200" dirty="0">
              <a:latin typeface="Verdana" pitchFamily="34" charset="0"/>
            </a:endParaRPr>
          </a:p>
          <a:p>
            <a:pPr>
              <a:lnSpc>
                <a:spcPct val="80000"/>
              </a:lnSpc>
              <a:buFont typeface="Arial" charset="0"/>
              <a:buNone/>
            </a:pPr>
            <a:r>
              <a:rPr lang="en-US" sz="2200" dirty="0">
                <a:latin typeface="Verdana" pitchFamily="34" charset="0"/>
              </a:rPr>
              <a:t>6.  For an emergency evacuation, were you sufficiently comfortable riding in the device? (Y/N)</a:t>
            </a:r>
          </a:p>
        </p:txBody>
      </p:sp>
    </p:spTree>
    <p:extLst>
      <p:ext uri="{BB962C8B-B14F-4D97-AF65-F5344CB8AC3E}">
        <p14:creationId xmlns:p14="http://schemas.microsoft.com/office/powerpoint/2010/main" val="1932709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5"/>
          <p:cNvSpPr>
            <a:spLocks noGrp="1"/>
          </p:cNvSpPr>
          <p:nvPr>
            <p:ph type="sldNum" sz="quarter" idx="12"/>
          </p:nvPr>
        </p:nvSpPr>
        <p:spPr bwMode="auto">
          <a:noFill/>
          <a:ln>
            <a:miter lim="800000"/>
            <a:headEnd/>
            <a:tailEnd/>
          </a:ln>
        </p:spPr>
        <p:txBody>
          <a:bodyPr/>
          <a:lstStyle/>
          <a:p>
            <a:fld id="{7D3170CC-C692-4084-9B5A-689F18DA8813}" type="slidenum">
              <a:rPr lang="en-US" smtClean="0"/>
              <a:pPr/>
              <a:t>53</a:t>
            </a:fld>
            <a:endParaRPr lang="en-US" dirty="0"/>
          </a:p>
        </p:txBody>
      </p:sp>
      <p:sp>
        <p:nvSpPr>
          <p:cNvPr id="77826" name="Rectangle 2"/>
          <p:cNvSpPr>
            <a:spLocks noGrp="1"/>
          </p:cNvSpPr>
          <p:nvPr>
            <p:ph type="title"/>
          </p:nvPr>
        </p:nvSpPr>
        <p:spPr>
          <a:xfrm>
            <a:off x="457200" y="274638"/>
            <a:ext cx="8686800" cy="1143000"/>
          </a:xfrm>
        </p:spPr>
        <p:txBody>
          <a:bodyPr>
            <a:normAutofit fontScale="90000"/>
          </a:bodyPr>
          <a:lstStyle/>
          <a:p>
            <a:r>
              <a:rPr lang="en-US" sz="4000" dirty="0">
                <a:latin typeface="Verdana" pitchFamily="34" charset="0"/>
              </a:rPr>
              <a:t>After the completion of all rides selected by a participant…</a:t>
            </a:r>
          </a:p>
        </p:txBody>
      </p:sp>
      <p:sp>
        <p:nvSpPr>
          <p:cNvPr id="77827" name="Rectangle 3"/>
          <p:cNvSpPr>
            <a:spLocks noGrp="1"/>
          </p:cNvSpPr>
          <p:nvPr>
            <p:ph type="body" idx="1"/>
          </p:nvPr>
        </p:nvSpPr>
        <p:spPr/>
        <p:txBody>
          <a:bodyPr/>
          <a:lstStyle/>
          <a:p>
            <a:r>
              <a:rPr lang="en-US" sz="2800" dirty="0">
                <a:latin typeface="Verdana" pitchFamily="34" charset="0"/>
              </a:rPr>
              <a:t>Which of these devices would be acceptable to you for emergency evacuation from a multi-story building? </a:t>
            </a:r>
          </a:p>
          <a:p>
            <a:r>
              <a:rPr lang="en-US" sz="2800" dirty="0">
                <a:latin typeface="Verdana" pitchFamily="34" charset="0"/>
              </a:rPr>
              <a:t>Are there any specific design features you liked or disliked about the devices you rode in today?  Please explain.</a:t>
            </a:r>
          </a:p>
          <a:p>
            <a:r>
              <a:rPr lang="en-US" sz="2800" dirty="0">
                <a:latin typeface="Verdana" pitchFamily="34" charset="0"/>
              </a:rPr>
              <a:t>Is there anything else you would like to tell us about the devices you have seen today?</a:t>
            </a:r>
          </a:p>
        </p:txBody>
      </p:sp>
    </p:spTree>
    <p:extLst>
      <p:ext uri="{BB962C8B-B14F-4D97-AF65-F5344CB8AC3E}">
        <p14:creationId xmlns:p14="http://schemas.microsoft.com/office/powerpoint/2010/main" val="381031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Participants</a:t>
            </a:r>
          </a:p>
        </p:txBody>
      </p:sp>
      <p:sp>
        <p:nvSpPr>
          <p:cNvPr id="4" name="Content Placeholder 3"/>
          <p:cNvSpPr>
            <a:spLocks noGrp="1"/>
          </p:cNvSpPr>
          <p:nvPr>
            <p:ph sz="half" idx="1"/>
          </p:nvPr>
        </p:nvSpPr>
        <p:spPr/>
        <p:txBody>
          <a:bodyPr>
            <a:noAutofit/>
          </a:bodyPr>
          <a:lstStyle/>
          <a:p>
            <a:r>
              <a:rPr lang="en-US" sz="2400" b="1" dirty="0"/>
              <a:t>Total</a:t>
            </a:r>
          </a:p>
          <a:p>
            <a:pPr lvl="1"/>
            <a:r>
              <a:rPr lang="en-US" sz="1800" dirty="0"/>
              <a:t>14 participants</a:t>
            </a:r>
          </a:p>
          <a:p>
            <a:pPr lvl="2"/>
            <a:r>
              <a:rPr lang="en-US" sz="1800" dirty="0"/>
              <a:t>8 male</a:t>
            </a:r>
          </a:p>
          <a:p>
            <a:pPr lvl="2"/>
            <a:r>
              <a:rPr lang="en-US" sz="1800" dirty="0"/>
              <a:t>6 female</a:t>
            </a:r>
          </a:p>
          <a:p>
            <a:r>
              <a:rPr lang="en-US" sz="2400" b="1" dirty="0"/>
              <a:t>Age range</a:t>
            </a:r>
          </a:p>
          <a:p>
            <a:pPr lvl="2"/>
            <a:r>
              <a:rPr lang="en-US" sz="1800" dirty="0"/>
              <a:t>29 – 63 years (avg. 49.2 years)</a:t>
            </a:r>
          </a:p>
          <a:p>
            <a:r>
              <a:rPr lang="en-US" sz="2400" b="1" dirty="0"/>
              <a:t>Weight</a:t>
            </a:r>
          </a:p>
          <a:p>
            <a:pPr lvl="2"/>
            <a:r>
              <a:rPr lang="en-US" sz="1800" dirty="0"/>
              <a:t>106 – 365 lb (avg. 208.6 lb)</a:t>
            </a:r>
          </a:p>
        </p:txBody>
      </p:sp>
      <p:pic>
        <p:nvPicPr>
          <p:cNvPr id="6" name="Content Placeholder 5" descr="Participant being interviewed"/>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29576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Participants</a:t>
            </a:r>
          </a:p>
        </p:txBody>
      </p:sp>
      <p:sp>
        <p:nvSpPr>
          <p:cNvPr id="4" name="Content Placeholder 3"/>
          <p:cNvSpPr>
            <a:spLocks noGrp="1"/>
          </p:cNvSpPr>
          <p:nvPr>
            <p:ph sz="half" idx="1"/>
          </p:nvPr>
        </p:nvSpPr>
        <p:spPr/>
        <p:txBody>
          <a:bodyPr>
            <a:noAutofit/>
          </a:bodyPr>
          <a:lstStyle/>
          <a:p>
            <a:r>
              <a:rPr lang="en-US" sz="2400" b="1" dirty="0"/>
              <a:t>Disabilities</a:t>
            </a:r>
          </a:p>
          <a:p>
            <a:pPr lvl="1"/>
            <a:r>
              <a:rPr lang="en-US" sz="2000" dirty="0"/>
              <a:t>Amputation, arthritis, CVA, diabetes, hearing impairment, low back pain, low vision, paraplegia, quadriplegia, post-polio, spina bifida</a:t>
            </a:r>
          </a:p>
          <a:p>
            <a:r>
              <a:rPr lang="en-US" sz="2400" b="1" dirty="0"/>
              <a:t>Mobility aids</a:t>
            </a:r>
          </a:p>
          <a:p>
            <a:pPr lvl="1"/>
            <a:r>
              <a:rPr lang="en-US" sz="2000" dirty="0"/>
              <a:t>Cane, walker, manual wheelchair, powered wheelchair, prostheses</a:t>
            </a:r>
          </a:p>
        </p:txBody>
      </p:sp>
      <p:pic>
        <p:nvPicPr>
          <p:cNvPr id="6" name="Content Placeholder 5" descr="Participant being interviewed"/>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678942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Initial Impressions</a:t>
            </a:r>
          </a:p>
        </p:txBody>
      </p:sp>
      <p:sp>
        <p:nvSpPr>
          <p:cNvPr id="4" name="Content Placeholder 3"/>
          <p:cNvSpPr>
            <a:spLocks noGrp="1"/>
          </p:cNvSpPr>
          <p:nvPr>
            <p:ph sz="half" idx="1"/>
          </p:nvPr>
        </p:nvSpPr>
        <p:spPr>
          <a:xfrm>
            <a:off x="457199" y="1600200"/>
            <a:ext cx="7580671" cy="4525963"/>
          </a:xfrm>
        </p:spPr>
        <p:txBody>
          <a:bodyPr>
            <a:normAutofit/>
          </a:bodyPr>
          <a:lstStyle/>
          <a:p>
            <a:r>
              <a:rPr lang="en-US" sz="2000" b="1" dirty="0"/>
              <a:t>Transfers In/Out- </a:t>
            </a:r>
            <a:r>
              <a:rPr lang="en-US" sz="2000" dirty="0"/>
              <a:t>Easiest for Carry-Type and 4 wheeled track type</a:t>
            </a:r>
          </a:p>
        </p:txBody>
      </p:sp>
      <p:pic>
        <p:nvPicPr>
          <p:cNvPr id="5" name="Picture 4" descr="Bar chart showing difficulty ratings for getting in the evacuation device"/>
          <p:cNvPicPr>
            <a:picLocks noChangeAspect="1"/>
          </p:cNvPicPr>
          <p:nvPr/>
        </p:nvPicPr>
        <p:blipFill>
          <a:blip r:embed="rId3"/>
          <a:stretch>
            <a:fillRect/>
          </a:stretch>
        </p:blipFill>
        <p:spPr>
          <a:xfrm>
            <a:off x="457199" y="2468246"/>
            <a:ext cx="8362335" cy="4459912"/>
          </a:xfrm>
          <a:prstGeom prst="rect">
            <a:avLst/>
          </a:prstGeom>
        </p:spPr>
      </p:pic>
      <p:sp>
        <p:nvSpPr>
          <p:cNvPr id="6" name="Oval 5"/>
          <p:cNvSpPr/>
          <p:nvPr/>
        </p:nvSpPr>
        <p:spPr>
          <a:xfrm>
            <a:off x="1238865" y="5067069"/>
            <a:ext cx="2772697"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09141" y="4925962"/>
            <a:ext cx="589935" cy="16011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865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Initial Impression</a:t>
            </a:r>
          </a:p>
        </p:txBody>
      </p:sp>
      <p:sp>
        <p:nvSpPr>
          <p:cNvPr id="4" name="Content Placeholder 3"/>
          <p:cNvSpPr>
            <a:spLocks noGrp="1"/>
          </p:cNvSpPr>
          <p:nvPr>
            <p:ph sz="half" idx="1"/>
          </p:nvPr>
        </p:nvSpPr>
        <p:spPr>
          <a:xfrm>
            <a:off x="457200" y="1600200"/>
            <a:ext cx="8686800" cy="4525963"/>
          </a:xfrm>
        </p:spPr>
        <p:txBody>
          <a:bodyPr>
            <a:normAutofit/>
          </a:bodyPr>
          <a:lstStyle/>
          <a:p>
            <a:r>
              <a:rPr lang="en-US" sz="2000" b="1" dirty="0"/>
              <a:t>Safety</a:t>
            </a:r>
          </a:p>
          <a:p>
            <a:pPr lvl="1"/>
            <a:r>
              <a:rPr lang="en-US" sz="2000" dirty="0"/>
              <a:t>Concern over carrying full weight</a:t>
            </a:r>
          </a:p>
          <a:p>
            <a:pPr lvl="1"/>
            <a:r>
              <a:rPr lang="en-US" sz="2000" dirty="0"/>
              <a:t>Raised edges of Hardshell and Inflatable added to safety</a:t>
            </a:r>
          </a:p>
        </p:txBody>
      </p:sp>
      <p:pic>
        <p:nvPicPr>
          <p:cNvPr id="6" name="Picture 5" descr="Bar chart showing perceived safety ratings for the evacuation devices"/>
          <p:cNvPicPr>
            <a:picLocks noChangeAspect="1"/>
          </p:cNvPicPr>
          <p:nvPr/>
        </p:nvPicPr>
        <p:blipFill>
          <a:blip r:embed="rId3"/>
          <a:stretch>
            <a:fillRect/>
          </a:stretch>
        </p:blipFill>
        <p:spPr>
          <a:xfrm>
            <a:off x="803489" y="2766862"/>
            <a:ext cx="7617839" cy="4076390"/>
          </a:xfrm>
          <a:prstGeom prst="rect">
            <a:avLst/>
          </a:prstGeom>
        </p:spPr>
      </p:pic>
      <p:sp>
        <p:nvSpPr>
          <p:cNvPr id="8" name="Oval 7"/>
          <p:cNvSpPr/>
          <p:nvPr/>
        </p:nvSpPr>
        <p:spPr>
          <a:xfrm>
            <a:off x="2756573" y="4878130"/>
            <a:ext cx="589935"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037007" y="5013345"/>
            <a:ext cx="1115961"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288461" y="4918587"/>
            <a:ext cx="589935"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631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Initial Impression</a:t>
            </a:r>
          </a:p>
        </p:txBody>
      </p:sp>
      <p:sp>
        <p:nvSpPr>
          <p:cNvPr id="4" name="Content Placeholder 3"/>
          <p:cNvSpPr>
            <a:spLocks noGrp="1"/>
          </p:cNvSpPr>
          <p:nvPr>
            <p:ph sz="half" idx="1"/>
          </p:nvPr>
        </p:nvSpPr>
        <p:spPr>
          <a:xfrm>
            <a:off x="457200" y="1600200"/>
            <a:ext cx="8067368" cy="4525963"/>
          </a:xfrm>
        </p:spPr>
        <p:txBody>
          <a:bodyPr>
            <a:normAutofit/>
          </a:bodyPr>
          <a:lstStyle/>
          <a:p>
            <a:r>
              <a:rPr lang="en-US" sz="1800" b="1" dirty="0"/>
              <a:t>Nervousness</a:t>
            </a:r>
          </a:p>
        </p:txBody>
      </p:sp>
      <p:pic>
        <p:nvPicPr>
          <p:cNvPr id="5" name="Picture 4" descr="Bar chart showing nervousness ratings for the evacuation devices"/>
          <p:cNvPicPr>
            <a:picLocks noChangeAspect="1"/>
          </p:cNvPicPr>
          <p:nvPr/>
        </p:nvPicPr>
        <p:blipFill>
          <a:blip r:embed="rId3"/>
          <a:stretch>
            <a:fillRect/>
          </a:stretch>
        </p:blipFill>
        <p:spPr>
          <a:xfrm>
            <a:off x="641258" y="2088956"/>
            <a:ext cx="7883310" cy="4211440"/>
          </a:xfrm>
          <a:prstGeom prst="rect">
            <a:avLst/>
          </a:prstGeom>
        </p:spPr>
      </p:pic>
      <p:sp>
        <p:nvSpPr>
          <p:cNvPr id="10" name="Oval 9"/>
          <p:cNvSpPr/>
          <p:nvPr/>
        </p:nvSpPr>
        <p:spPr>
          <a:xfrm>
            <a:off x="6504039" y="4464070"/>
            <a:ext cx="648929"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58181" y="4513898"/>
            <a:ext cx="648929" cy="146009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99256" y="4194676"/>
            <a:ext cx="571648" cy="17294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055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Which of these devices would be acceptable in emergency evacuation situation?</a:t>
            </a:r>
          </a:p>
        </p:txBody>
      </p:sp>
      <p:pic>
        <p:nvPicPr>
          <p:cNvPr id="6" name="Picture 5" descr="Bar chart showing acceptability ratings for the evacuation devices"/>
          <p:cNvPicPr>
            <a:picLocks noChangeAspect="1"/>
          </p:cNvPicPr>
          <p:nvPr/>
        </p:nvPicPr>
        <p:blipFill>
          <a:blip r:embed="rId3"/>
          <a:stretch>
            <a:fillRect/>
          </a:stretch>
        </p:blipFill>
        <p:spPr>
          <a:xfrm>
            <a:off x="297445" y="1669839"/>
            <a:ext cx="8264290" cy="4701463"/>
          </a:xfrm>
          <a:prstGeom prst="rect">
            <a:avLst/>
          </a:prstGeom>
        </p:spPr>
      </p:pic>
      <p:sp>
        <p:nvSpPr>
          <p:cNvPr id="8" name="Oval 7"/>
          <p:cNvSpPr/>
          <p:nvPr/>
        </p:nvSpPr>
        <p:spPr>
          <a:xfrm>
            <a:off x="1991032" y="1669839"/>
            <a:ext cx="1327355" cy="43847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818671" y="2757949"/>
            <a:ext cx="648929" cy="314588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7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80D95C5-0706-4DA6-8584-9A494D5626A9}" type="slidenum">
              <a:rPr lang="en-US" altLang="en-US"/>
              <a:pPr/>
              <a:t>6</a:t>
            </a:fld>
            <a:endParaRPr lang="en-US" altLang="en-US"/>
          </a:p>
        </p:txBody>
      </p:sp>
      <p:sp>
        <p:nvSpPr>
          <p:cNvPr id="177154" name="Rectangle 2"/>
          <p:cNvSpPr>
            <a:spLocks noGrp="1"/>
          </p:cNvSpPr>
          <p:nvPr>
            <p:ph type="title"/>
          </p:nvPr>
        </p:nvSpPr>
        <p:spPr/>
        <p:txBody>
          <a:bodyPr/>
          <a:lstStyle/>
          <a:p>
            <a:r>
              <a:rPr lang="en-US" altLang="en-US" dirty="0">
                <a:latin typeface="Verdana" panose="020B0604030504040204" pitchFamily="34" charset="0"/>
              </a:rPr>
              <a:t>Prior Work	</a:t>
            </a:r>
          </a:p>
        </p:txBody>
      </p:sp>
      <p:sp>
        <p:nvSpPr>
          <p:cNvPr id="177163" name="Rectangle 11"/>
          <p:cNvSpPr>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nSpc>
                <a:spcPct val="90000"/>
              </a:lnSpc>
            </a:pPr>
            <a:r>
              <a:rPr lang="en-US" altLang="en-US" dirty="0"/>
              <a:t>Adams and </a:t>
            </a:r>
            <a:r>
              <a:rPr lang="en-US" altLang="en-US" dirty="0" err="1"/>
              <a:t>Galea</a:t>
            </a:r>
            <a:r>
              <a:rPr lang="en-US" altLang="en-US" dirty="0"/>
              <a:t> (2010) </a:t>
            </a:r>
          </a:p>
          <a:p>
            <a:pPr lvl="1">
              <a:lnSpc>
                <a:spcPct val="90000"/>
              </a:lnSpc>
            </a:pPr>
            <a:r>
              <a:rPr lang="en-US" altLang="en-US" dirty="0"/>
              <a:t>Decreased task performance times when using a </a:t>
            </a:r>
            <a:r>
              <a:rPr lang="en-US" altLang="en-US" u="sng" dirty="0"/>
              <a:t>track-type device</a:t>
            </a:r>
            <a:r>
              <a:rPr lang="en-US" altLang="en-US" dirty="0"/>
              <a:t> vs: </a:t>
            </a:r>
          </a:p>
          <a:p>
            <a:pPr lvl="2">
              <a:lnSpc>
                <a:spcPct val="90000"/>
              </a:lnSpc>
            </a:pPr>
            <a:r>
              <a:rPr lang="en-US" altLang="en-US" dirty="0"/>
              <a:t>manually carried stair-chair, </a:t>
            </a:r>
          </a:p>
          <a:p>
            <a:pPr lvl="2">
              <a:lnSpc>
                <a:spcPct val="90000"/>
              </a:lnSpc>
            </a:pPr>
            <a:r>
              <a:rPr lang="en-US" altLang="en-US" dirty="0"/>
              <a:t>an ambulance cot, </a:t>
            </a:r>
          </a:p>
          <a:p>
            <a:pPr lvl="2">
              <a:lnSpc>
                <a:spcPct val="90000"/>
              </a:lnSpc>
            </a:pPr>
            <a:r>
              <a:rPr lang="en-US" altLang="en-US" dirty="0"/>
              <a:t>or a drag mattress</a:t>
            </a:r>
          </a:p>
          <a:p>
            <a:pPr>
              <a:lnSpc>
                <a:spcPct val="90000"/>
              </a:lnSpc>
            </a:pPr>
            <a:r>
              <a:rPr lang="en-US" altLang="en-US" dirty="0"/>
              <a:t>The physical demands on the responders were not quantified. </a:t>
            </a:r>
          </a:p>
        </p:txBody>
      </p:sp>
      <p:sp>
        <p:nvSpPr>
          <p:cNvPr id="177164" name="Text Box 12"/>
          <p:cNvSpPr txBox="1">
            <a:spLocks noChangeArrowheads="1"/>
          </p:cNvSpPr>
          <p:nvPr/>
        </p:nvSpPr>
        <p:spPr bwMode="auto">
          <a:xfrm>
            <a:off x="206375" y="6205538"/>
            <a:ext cx="861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Adams and Galea, 2010, Pedestrian and Evacuation Dynamics Conference, NIST, Maryland USA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Post-Ride</a:t>
            </a:r>
          </a:p>
        </p:txBody>
      </p:sp>
      <p:sp>
        <p:nvSpPr>
          <p:cNvPr id="4" name="Content Placeholder 3"/>
          <p:cNvSpPr>
            <a:spLocks noGrp="1"/>
          </p:cNvSpPr>
          <p:nvPr>
            <p:ph sz="half" idx="1"/>
          </p:nvPr>
        </p:nvSpPr>
        <p:spPr/>
        <p:txBody>
          <a:bodyPr>
            <a:normAutofit/>
          </a:bodyPr>
          <a:lstStyle/>
          <a:p>
            <a:r>
              <a:rPr lang="en-US" sz="2000" b="1" dirty="0"/>
              <a:t>Transfer in and out</a:t>
            </a:r>
          </a:p>
          <a:p>
            <a:pPr lvl="1"/>
            <a:r>
              <a:rPr lang="en-US" sz="1600" dirty="0"/>
              <a:t>Same or improved</a:t>
            </a:r>
          </a:p>
          <a:p>
            <a:r>
              <a:rPr lang="en-US" sz="2000" b="1" dirty="0"/>
              <a:t>Nervousness</a:t>
            </a:r>
          </a:p>
          <a:p>
            <a:pPr lvl="1"/>
            <a:r>
              <a:rPr lang="en-US" sz="1600" dirty="0"/>
              <a:t>Same or improved</a:t>
            </a:r>
          </a:p>
          <a:p>
            <a:r>
              <a:rPr lang="en-US" sz="2000" b="1" dirty="0"/>
              <a:t>Security</a:t>
            </a:r>
          </a:p>
          <a:p>
            <a:pPr lvl="1"/>
            <a:r>
              <a:rPr lang="en-US" sz="1600" dirty="0"/>
              <a:t>Same or improved</a:t>
            </a:r>
          </a:p>
          <a:p>
            <a:r>
              <a:rPr lang="en-US" sz="2000" b="1" dirty="0"/>
              <a:t>Safety</a:t>
            </a:r>
          </a:p>
          <a:p>
            <a:pPr lvl="1"/>
            <a:r>
              <a:rPr lang="en-US" sz="1600" dirty="0"/>
              <a:t>Less safe (2)</a:t>
            </a:r>
          </a:p>
          <a:p>
            <a:pPr lvl="1"/>
            <a:r>
              <a:rPr lang="en-US" sz="1600" dirty="0"/>
              <a:t>Unchanged (5)</a:t>
            </a:r>
          </a:p>
          <a:p>
            <a:pPr lvl="1"/>
            <a:r>
              <a:rPr lang="en-US" sz="1600" dirty="0"/>
              <a:t>More safe (2)</a:t>
            </a:r>
          </a:p>
          <a:p>
            <a:r>
              <a:rPr lang="en-US" sz="2000" b="1" dirty="0"/>
              <a:t>Trial use</a:t>
            </a:r>
          </a:p>
          <a:p>
            <a:pPr lvl="1"/>
            <a:r>
              <a:rPr lang="en-US" sz="1600" dirty="0"/>
              <a:t>Opinion changed in half of instances</a:t>
            </a:r>
          </a:p>
        </p:txBody>
      </p:sp>
      <p:pic>
        <p:nvPicPr>
          <p:cNvPr id="5" name="Content Placeholder 4" descr="staircase used in occupant ride tests"/>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276376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Char showing consumer preferences versus workload demands on evacuators">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128742621"/>
              </p:ext>
            </p:extLst>
          </p:nvPr>
        </p:nvGraphicFramePr>
        <p:xfrm>
          <a:off x="671324" y="1417638"/>
          <a:ext cx="7661515" cy="504215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sz="2800" dirty="0"/>
              <a:t>Consumer preference (acceptable) rating vs. operator % maximum heart rate</a:t>
            </a:r>
          </a:p>
        </p:txBody>
      </p:sp>
      <p:sp>
        <p:nvSpPr>
          <p:cNvPr id="6" name="Oval 5"/>
          <p:cNvSpPr/>
          <p:nvPr/>
        </p:nvSpPr>
        <p:spPr>
          <a:xfrm rot="2357371">
            <a:off x="2816839" y="1755188"/>
            <a:ext cx="775307" cy="2185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991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05D5F08-A3CB-491C-AC42-BEE21748AA88}" type="slidenum">
              <a:rPr lang="en-US" altLang="en-US"/>
              <a:pPr/>
              <a:t>62</a:t>
            </a:fld>
            <a:endParaRPr lang="en-US" altLang="en-US"/>
          </a:p>
        </p:txBody>
      </p:sp>
      <p:sp>
        <p:nvSpPr>
          <p:cNvPr id="218114" name="Rectangle 2"/>
          <p:cNvSpPr>
            <a:spLocks noGrp="1"/>
          </p:cNvSpPr>
          <p:nvPr>
            <p:ph type="title"/>
          </p:nvPr>
        </p:nvSpPr>
        <p:spPr/>
        <p:txBody>
          <a:bodyPr/>
          <a:lstStyle/>
          <a:p>
            <a:r>
              <a:rPr lang="en-US" altLang="en-US" dirty="0">
                <a:latin typeface="Verdana" panose="020B0604030504040204" pitchFamily="34" charset="0"/>
              </a:rPr>
              <a:t>Overall Study Limitations</a:t>
            </a:r>
          </a:p>
        </p:txBody>
      </p:sp>
      <p:sp>
        <p:nvSpPr>
          <p:cNvPr id="218115" name="Rectangle 3"/>
          <p:cNvSpPr>
            <a:spLocks noGrp="1"/>
          </p:cNvSpPr>
          <p:nvPr>
            <p:ph type="body" idx="1"/>
          </p:nvPr>
        </p:nvSpPr>
        <p:spPr/>
        <p:txBody>
          <a:bodyPr/>
          <a:lstStyle/>
          <a:p>
            <a:r>
              <a:rPr lang="en-US" altLang="en-US" dirty="0">
                <a:latin typeface="Verdana" panose="020B0604030504040204" pitchFamily="34" charset="0"/>
              </a:rPr>
              <a:t>Weight of the occupant in FF trials</a:t>
            </a:r>
          </a:p>
          <a:p>
            <a:r>
              <a:rPr lang="en-US" altLang="en-US" dirty="0">
                <a:latin typeface="Verdana" panose="020B0604030504040204" pitchFamily="34" charset="0"/>
              </a:rPr>
              <a:t>Relatively short duration evacuations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ront cover of ANSI/RESNA ED-1:2019.">
            <a:extLst>
              <a:ext uri="{FF2B5EF4-FFF2-40B4-BE49-F238E27FC236}">
                <a16:creationId xmlns:a16="http://schemas.microsoft.com/office/drawing/2014/main" id="{BE9D8184-DF05-8A40-A641-362F52D267FD}"/>
              </a:ext>
            </a:extLst>
          </p:cNvPr>
          <p:cNvPicPr>
            <a:picLocks noGrp="1" noChangeAspect="1"/>
          </p:cNvPicPr>
          <p:nvPr>
            <p:ph sz="half" idx="2"/>
          </p:nvPr>
        </p:nvPicPr>
        <p:blipFill>
          <a:blip r:embed="rId2"/>
          <a:stretch>
            <a:fillRect/>
          </a:stretch>
        </p:blipFill>
        <p:spPr>
          <a:xfrm>
            <a:off x="2099732" y="0"/>
            <a:ext cx="4872091" cy="6858000"/>
          </a:xfrm>
        </p:spPr>
      </p:pic>
    </p:spTree>
    <p:extLst>
      <p:ext uri="{BB962C8B-B14F-4D97-AF65-F5344CB8AC3E}">
        <p14:creationId xmlns:p14="http://schemas.microsoft.com/office/powerpoint/2010/main" val="755945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a:xfrm>
            <a:off x="401956" y="105304"/>
            <a:ext cx="8686800" cy="1143000"/>
          </a:xfrm>
        </p:spPr>
        <p:txBody>
          <a:bodyPr/>
          <a:lstStyle/>
          <a:p>
            <a:r>
              <a:rPr lang="en-US" dirty="0"/>
              <a:t>Key points re: 2019 Standard</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a:xfrm>
            <a:off x="346711" y="1576169"/>
            <a:ext cx="4667956" cy="4525963"/>
          </a:xfrm>
        </p:spPr>
        <p:txBody>
          <a:bodyPr>
            <a:normAutofit lnSpcReduction="10000"/>
          </a:bodyPr>
          <a:lstStyle/>
          <a:p>
            <a:r>
              <a:rPr lang="en-US" dirty="0"/>
              <a:t>Performance tests broadened to apply to any design type</a:t>
            </a:r>
          </a:p>
          <a:p>
            <a:r>
              <a:rPr lang="en-US" dirty="0"/>
              <a:t>Content broken up into 2 sections</a:t>
            </a:r>
          </a:p>
          <a:p>
            <a:pPr lvl="1"/>
            <a:r>
              <a:rPr lang="en-US" dirty="0"/>
              <a:t>Section 1</a:t>
            </a:r>
          </a:p>
          <a:p>
            <a:pPr lvl="2"/>
            <a:r>
              <a:rPr lang="en-US" dirty="0"/>
              <a:t>Terminology, Description, &amp; Performance</a:t>
            </a:r>
          </a:p>
          <a:p>
            <a:pPr lvl="1"/>
            <a:r>
              <a:rPr lang="en-US" dirty="0"/>
              <a:t>Section 2</a:t>
            </a:r>
          </a:p>
          <a:p>
            <a:pPr lvl="2"/>
            <a:r>
              <a:rPr lang="en-US" dirty="0"/>
              <a:t>Inspection, Installation, &amp; Maintenance</a:t>
            </a:r>
          </a:p>
          <a:p>
            <a:endParaRPr lang="en-US" dirty="0"/>
          </a:p>
        </p:txBody>
      </p:sp>
      <p:pic>
        <p:nvPicPr>
          <p:cNvPr id="6" name="Content Placeholder 5" descr="Front cover of ANSI/RESNA ED-1:2019.">
            <a:extLst>
              <a:ext uri="{FF2B5EF4-FFF2-40B4-BE49-F238E27FC236}">
                <a16:creationId xmlns:a16="http://schemas.microsoft.com/office/drawing/2014/main" id="{4B7D9871-D900-A54F-BFB9-E7882CE032D3}"/>
              </a:ext>
            </a:extLst>
          </p:cNvPr>
          <p:cNvPicPr>
            <a:picLocks noGrp="1" noChangeAspect="1"/>
          </p:cNvPicPr>
          <p:nvPr>
            <p:ph sz="half" idx="2"/>
          </p:nvPr>
        </p:nvPicPr>
        <p:blipFill>
          <a:blip r:embed="rId2"/>
          <a:stretch>
            <a:fillRect/>
          </a:stretch>
        </p:blipFill>
        <p:spPr>
          <a:xfrm>
            <a:off x="5014667" y="1044140"/>
            <a:ext cx="3971289" cy="5590023"/>
          </a:xfrm>
        </p:spPr>
      </p:pic>
    </p:spTree>
    <p:extLst>
      <p:ext uri="{BB962C8B-B14F-4D97-AF65-F5344CB8AC3E}">
        <p14:creationId xmlns:p14="http://schemas.microsoft.com/office/powerpoint/2010/main" val="1329886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a:xfrm>
            <a:off x="304800" y="289386"/>
            <a:ext cx="8686800" cy="1143000"/>
          </a:xfrm>
        </p:spPr>
        <p:txBody>
          <a:bodyPr/>
          <a:lstStyle/>
          <a:p>
            <a:r>
              <a:rPr lang="en-US" dirty="0"/>
              <a:t>Key points re: 2019 Standard</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p:txBody>
          <a:bodyPr>
            <a:normAutofit/>
          </a:bodyPr>
          <a:lstStyle/>
          <a:p>
            <a:r>
              <a:rPr lang="en-US" dirty="0"/>
              <a:t>Section 1</a:t>
            </a:r>
          </a:p>
          <a:p>
            <a:pPr lvl="1"/>
            <a:r>
              <a:rPr lang="en-US" dirty="0"/>
              <a:t>Occupant features</a:t>
            </a:r>
          </a:p>
          <a:p>
            <a:pPr lvl="1"/>
            <a:r>
              <a:rPr lang="en-US" dirty="0"/>
              <a:t>Weight capacity</a:t>
            </a:r>
          </a:p>
          <a:p>
            <a:pPr lvl="1"/>
            <a:r>
              <a:rPr lang="en-US" dirty="0"/>
              <a:t>Stability</a:t>
            </a:r>
          </a:p>
          <a:p>
            <a:pPr lvl="1"/>
            <a:r>
              <a:rPr lang="en-US" dirty="0"/>
              <a:t>Maneuverability</a:t>
            </a:r>
          </a:p>
        </p:txBody>
      </p:sp>
      <p:pic>
        <p:nvPicPr>
          <p:cNvPr id="7" name="Content Placeholder 4" descr="Man sitting in evacuation chair.">
            <a:extLst>
              <a:ext uri="{FF2B5EF4-FFF2-40B4-BE49-F238E27FC236}">
                <a16:creationId xmlns:a16="http://schemas.microsoft.com/office/drawing/2014/main" id="{21D37D11-6F14-964A-9E7A-598AFD6E27DA}"/>
              </a:ext>
            </a:extLst>
          </p:cNvPr>
          <p:cNvPicPr>
            <a:picLocks noGrp="1" noChangeAspect="1"/>
          </p:cNvPicPr>
          <p:nvPr>
            <p:ph sz="half" idx="2"/>
          </p:nvPr>
        </p:nvPicPr>
        <p:blipFill>
          <a:blip r:embed="rId2"/>
          <a:stretch>
            <a:fillRect/>
          </a:stretch>
        </p:blipFill>
        <p:spPr>
          <a:xfrm>
            <a:off x="4648200" y="2348706"/>
            <a:ext cx="4038600" cy="3028950"/>
          </a:xfrm>
        </p:spPr>
      </p:pic>
    </p:spTree>
    <p:extLst>
      <p:ext uri="{BB962C8B-B14F-4D97-AF65-F5344CB8AC3E}">
        <p14:creationId xmlns:p14="http://schemas.microsoft.com/office/powerpoint/2010/main" val="884781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a:xfrm>
            <a:off x="309717" y="215644"/>
            <a:ext cx="8686800" cy="1143000"/>
          </a:xfrm>
        </p:spPr>
        <p:txBody>
          <a:bodyPr/>
          <a:lstStyle/>
          <a:p>
            <a:r>
              <a:rPr lang="en-US" dirty="0"/>
              <a:t>Key points re: 2019 Standard</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p:txBody>
          <a:bodyPr>
            <a:normAutofit/>
          </a:bodyPr>
          <a:lstStyle/>
          <a:p>
            <a:r>
              <a:rPr lang="en-US" sz="3200" dirty="0"/>
              <a:t>Section 2</a:t>
            </a:r>
          </a:p>
          <a:p>
            <a:pPr lvl="1"/>
            <a:r>
              <a:rPr lang="en-US" sz="2800" dirty="0"/>
              <a:t>Storage location</a:t>
            </a:r>
          </a:p>
          <a:p>
            <a:pPr lvl="1"/>
            <a:r>
              <a:rPr lang="en-US" sz="2800" dirty="0"/>
              <a:t>Inspection schedule</a:t>
            </a:r>
          </a:p>
          <a:p>
            <a:pPr lvl="1"/>
            <a:r>
              <a:rPr lang="en-US" sz="2800" dirty="0"/>
              <a:t>Maintenance</a:t>
            </a:r>
          </a:p>
        </p:txBody>
      </p:sp>
      <p:pic>
        <p:nvPicPr>
          <p:cNvPr id="8" name="Content Placeholder 7" descr="Inspection Results Form.">
            <a:extLst>
              <a:ext uri="{FF2B5EF4-FFF2-40B4-BE49-F238E27FC236}">
                <a16:creationId xmlns:a16="http://schemas.microsoft.com/office/drawing/2014/main" id="{7D2B20C2-F95C-5045-BF05-BB8F8E406944}"/>
              </a:ext>
            </a:extLst>
          </p:cNvPr>
          <p:cNvPicPr>
            <a:picLocks noGrp="1" noChangeAspect="1"/>
          </p:cNvPicPr>
          <p:nvPr>
            <p:ph sz="half" idx="2"/>
          </p:nvPr>
        </p:nvPicPr>
        <p:blipFill>
          <a:blip r:embed="rId2"/>
          <a:stretch>
            <a:fillRect/>
          </a:stretch>
        </p:blipFill>
        <p:spPr>
          <a:xfrm>
            <a:off x="4672781" y="1147632"/>
            <a:ext cx="4117258" cy="5710368"/>
          </a:xfrm>
        </p:spPr>
      </p:pic>
    </p:spTree>
    <p:extLst>
      <p:ext uri="{BB962C8B-B14F-4D97-AF65-F5344CB8AC3E}">
        <p14:creationId xmlns:p14="http://schemas.microsoft.com/office/powerpoint/2010/main" val="27513825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Mannequin constructed of metal plates.">
            <a:extLst>
              <a:ext uri="{FF2B5EF4-FFF2-40B4-BE49-F238E27FC236}">
                <a16:creationId xmlns:a16="http://schemas.microsoft.com/office/drawing/2014/main" id="{27702B50-9C56-0840-91CE-69FFF2B5533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2048" b="-12048"/>
          <a:stretch>
            <a:fillRect/>
          </a:stretch>
        </p:blipFill>
        <p:spPr>
          <a:xfrm>
            <a:off x="4114800" y="1087827"/>
            <a:ext cx="5029200" cy="5636105"/>
          </a:xfrm>
        </p:spPr>
      </p:pic>
      <p:sp>
        <p:nvSpPr>
          <p:cNvPr id="2" name="Title 1">
            <a:extLst>
              <a:ext uri="{FF2B5EF4-FFF2-40B4-BE49-F238E27FC236}">
                <a16:creationId xmlns:a16="http://schemas.microsoft.com/office/drawing/2014/main" id="{FFE348FE-9FAB-8849-9083-94EF5594DF39}"/>
              </a:ext>
            </a:extLst>
          </p:cNvPr>
          <p:cNvSpPr>
            <a:spLocks noGrp="1"/>
          </p:cNvSpPr>
          <p:nvPr>
            <p:ph type="title"/>
          </p:nvPr>
        </p:nvSpPr>
        <p:spPr/>
        <p:txBody>
          <a:bodyPr/>
          <a:lstStyle/>
          <a:p>
            <a:r>
              <a:rPr lang="en-US" dirty="0"/>
              <a:t>Weight Capacity</a:t>
            </a:r>
          </a:p>
        </p:txBody>
      </p:sp>
      <p:sp>
        <p:nvSpPr>
          <p:cNvPr id="3" name="Content Placeholder 2">
            <a:extLst>
              <a:ext uri="{FF2B5EF4-FFF2-40B4-BE49-F238E27FC236}">
                <a16:creationId xmlns:a16="http://schemas.microsoft.com/office/drawing/2014/main" id="{3FC6970D-9130-3546-96B4-D0134A3845C9}"/>
              </a:ext>
            </a:extLst>
          </p:cNvPr>
          <p:cNvSpPr>
            <a:spLocks noGrp="1"/>
          </p:cNvSpPr>
          <p:nvPr>
            <p:ph sz="half" idx="1"/>
          </p:nvPr>
        </p:nvSpPr>
        <p:spPr>
          <a:xfrm>
            <a:off x="457199" y="1600200"/>
            <a:ext cx="4852219" cy="4525963"/>
          </a:xfrm>
        </p:spPr>
        <p:txBody>
          <a:bodyPr/>
          <a:lstStyle/>
          <a:p>
            <a:r>
              <a:rPr lang="en-US" sz="3200" dirty="0"/>
              <a:t>Occupant features</a:t>
            </a:r>
          </a:p>
          <a:p>
            <a:pPr lvl="1"/>
            <a:r>
              <a:rPr lang="en-US" sz="2800" dirty="0"/>
              <a:t>Weight capacity</a:t>
            </a:r>
          </a:p>
          <a:p>
            <a:pPr lvl="2"/>
            <a:r>
              <a:rPr lang="en-US" sz="2400" dirty="0"/>
              <a:t>350 lb (159 kg), min.</a:t>
            </a:r>
          </a:p>
          <a:p>
            <a:pPr lvl="1"/>
            <a:r>
              <a:rPr lang="en-US" sz="2800" dirty="0"/>
              <a:t>Test method</a:t>
            </a:r>
          </a:p>
          <a:p>
            <a:pPr lvl="2"/>
            <a:r>
              <a:rPr lang="en-US" sz="2400" dirty="0"/>
              <a:t>1.5 x weight capacity</a:t>
            </a:r>
          </a:p>
          <a:p>
            <a:pPr lvl="3"/>
            <a:r>
              <a:rPr lang="en-US" sz="2000" dirty="0"/>
              <a:t>350 lb, test at 525 lb</a:t>
            </a:r>
          </a:p>
          <a:p>
            <a:endParaRPr lang="en-US" sz="3200" dirty="0"/>
          </a:p>
        </p:txBody>
      </p:sp>
    </p:spTree>
    <p:extLst>
      <p:ext uri="{BB962C8B-B14F-4D97-AF65-F5344CB8AC3E}">
        <p14:creationId xmlns:p14="http://schemas.microsoft.com/office/powerpoint/2010/main" val="3479303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48FE-9FAB-8849-9083-94EF5594DF39}"/>
              </a:ext>
            </a:extLst>
          </p:cNvPr>
          <p:cNvSpPr>
            <a:spLocks noGrp="1"/>
          </p:cNvSpPr>
          <p:nvPr>
            <p:ph type="title"/>
          </p:nvPr>
        </p:nvSpPr>
        <p:spPr/>
        <p:txBody>
          <a:bodyPr/>
          <a:lstStyle/>
          <a:p>
            <a:r>
              <a:rPr lang="en-US" dirty="0"/>
              <a:t>Weight Capacity</a:t>
            </a:r>
          </a:p>
        </p:txBody>
      </p:sp>
      <p:sp>
        <p:nvSpPr>
          <p:cNvPr id="3" name="Content Placeholder 2">
            <a:extLst>
              <a:ext uri="{FF2B5EF4-FFF2-40B4-BE49-F238E27FC236}">
                <a16:creationId xmlns:a16="http://schemas.microsoft.com/office/drawing/2014/main" id="{3FC6970D-9130-3546-96B4-D0134A3845C9}"/>
              </a:ext>
            </a:extLst>
          </p:cNvPr>
          <p:cNvSpPr>
            <a:spLocks noGrp="1"/>
          </p:cNvSpPr>
          <p:nvPr>
            <p:ph sz="half" idx="1"/>
          </p:nvPr>
        </p:nvSpPr>
        <p:spPr>
          <a:xfrm>
            <a:off x="457199" y="1600200"/>
            <a:ext cx="4675239" cy="4525963"/>
          </a:xfrm>
        </p:spPr>
        <p:txBody>
          <a:bodyPr/>
          <a:lstStyle/>
          <a:p>
            <a:r>
              <a:rPr lang="en-US" sz="3200" dirty="0"/>
              <a:t>Occupant features</a:t>
            </a:r>
          </a:p>
          <a:p>
            <a:pPr lvl="1"/>
            <a:r>
              <a:rPr lang="en-US" sz="2800" dirty="0"/>
              <a:t>Weight capacity</a:t>
            </a:r>
          </a:p>
          <a:p>
            <a:pPr lvl="2"/>
            <a:r>
              <a:rPr lang="en-US" sz="2400" dirty="0"/>
              <a:t>350 lb (159 kg), min.</a:t>
            </a:r>
          </a:p>
          <a:p>
            <a:pPr lvl="1"/>
            <a:r>
              <a:rPr lang="en-US" sz="2800" dirty="0"/>
              <a:t>Test method</a:t>
            </a:r>
          </a:p>
          <a:p>
            <a:pPr lvl="2"/>
            <a:r>
              <a:rPr lang="en-US" sz="2400" dirty="0"/>
              <a:t>1.5 x weight capacity</a:t>
            </a:r>
          </a:p>
          <a:p>
            <a:pPr lvl="3"/>
            <a:r>
              <a:rPr lang="en-US" sz="2000" dirty="0"/>
              <a:t>350 lb, test at 525 lb</a:t>
            </a:r>
          </a:p>
          <a:p>
            <a:endParaRPr lang="en-US" sz="3200" dirty="0"/>
          </a:p>
        </p:txBody>
      </p:sp>
      <p:pic>
        <p:nvPicPr>
          <p:cNvPr id="7" name="Content Placeholder 4" descr="Metal mannequin seated on office chair.">
            <a:extLst>
              <a:ext uri="{FF2B5EF4-FFF2-40B4-BE49-F238E27FC236}">
                <a16:creationId xmlns:a16="http://schemas.microsoft.com/office/drawing/2014/main" id="{A7E4B79C-4E16-7940-A615-D2EBD80ED94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734" r="-9734"/>
          <a:stretch>
            <a:fillRect/>
          </a:stretch>
        </p:blipFill>
        <p:spPr>
          <a:xfrm>
            <a:off x="5267632" y="1600200"/>
            <a:ext cx="4038600" cy="4525963"/>
          </a:xfrm>
        </p:spPr>
      </p:pic>
    </p:spTree>
    <p:extLst>
      <p:ext uri="{BB962C8B-B14F-4D97-AF65-F5344CB8AC3E}">
        <p14:creationId xmlns:p14="http://schemas.microsoft.com/office/powerpoint/2010/main" val="31889250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48FE-9FAB-8849-9083-94EF5594DF39}"/>
              </a:ext>
            </a:extLst>
          </p:cNvPr>
          <p:cNvSpPr>
            <a:spLocks noGrp="1"/>
          </p:cNvSpPr>
          <p:nvPr>
            <p:ph type="title"/>
          </p:nvPr>
        </p:nvSpPr>
        <p:spPr/>
        <p:txBody>
          <a:bodyPr/>
          <a:lstStyle/>
          <a:p>
            <a:r>
              <a:rPr lang="en-US" dirty="0"/>
              <a:t>Weight Capacity</a:t>
            </a:r>
          </a:p>
        </p:txBody>
      </p:sp>
      <p:sp>
        <p:nvSpPr>
          <p:cNvPr id="3" name="Content Placeholder 2">
            <a:extLst>
              <a:ext uri="{FF2B5EF4-FFF2-40B4-BE49-F238E27FC236}">
                <a16:creationId xmlns:a16="http://schemas.microsoft.com/office/drawing/2014/main" id="{3FC6970D-9130-3546-96B4-D0134A3845C9}"/>
              </a:ext>
            </a:extLst>
          </p:cNvPr>
          <p:cNvSpPr>
            <a:spLocks noGrp="1"/>
          </p:cNvSpPr>
          <p:nvPr>
            <p:ph sz="half" idx="1"/>
          </p:nvPr>
        </p:nvSpPr>
        <p:spPr>
          <a:xfrm>
            <a:off x="457199" y="1600200"/>
            <a:ext cx="5058697" cy="4525963"/>
          </a:xfrm>
        </p:spPr>
        <p:txBody>
          <a:bodyPr/>
          <a:lstStyle/>
          <a:p>
            <a:r>
              <a:rPr lang="en-US" sz="3200" dirty="0"/>
              <a:t>Occupant features</a:t>
            </a:r>
          </a:p>
          <a:p>
            <a:pPr lvl="1"/>
            <a:r>
              <a:rPr lang="en-US" sz="2800" dirty="0"/>
              <a:t>Weight capacity</a:t>
            </a:r>
          </a:p>
          <a:p>
            <a:pPr lvl="2"/>
            <a:r>
              <a:rPr lang="en-US" sz="2400" dirty="0"/>
              <a:t>350 lb (159 kg), min.</a:t>
            </a:r>
          </a:p>
          <a:p>
            <a:pPr lvl="1"/>
            <a:r>
              <a:rPr lang="en-US" sz="2800" dirty="0"/>
              <a:t>Test method</a:t>
            </a:r>
          </a:p>
          <a:p>
            <a:pPr lvl="2"/>
            <a:r>
              <a:rPr lang="en-US" sz="2400" dirty="0"/>
              <a:t>1.5 x weight capacity</a:t>
            </a:r>
          </a:p>
          <a:p>
            <a:pPr lvl="3"/>
            <a:r>
              <a:rPr lang="en-US" sz="2000" dirty="0"/>
              <a:t>350 lb, test at 525 lb</a:t>
            </a:r>
          </a:p>
          <a:p>
            <a:endParaRPr lang="en-US" sz="3200" dirty="0"/>
          </a:p>
        </p:txBody>
      </p:sp>
      <p:pic>
        <p:nvPicPr>
          <p:cNvPr id="6" name="Content Placeholder 4" descr="Metal mannequin seated on evacuation chair.">
            <a:extLst>
              <a:ext uri="{FF2B5EF4-FFF2-40B4-BE49-F238E27FC236}">
                <a16:creationId xmlns:a16="http://schemas.microsoft.com/office/drawing/2014/main" id="{21A65CBB-5722-5A44-B536-94A3522ECD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488" r="-9488"/>
          <a:stretch>
            <a:fillRect/>
          </a:stretch>
        </p:blipFill>
        <p:spPr>
          <a:xfrm>
            <a:off x="5267632" y="1600200"/>
            <a:ext cx="4038600" cy="4525963"/>
          </a:xfrm>
        </p:spPr>
      </p:pic>
    </p:spTree>
    <p:extLst>
      <p:ext uri="{BB962C8B-B14F-4D97-AF65-F5344CB8AC3E}">
        <p14:creationId xmlns:p14="http://schemas.microsoft.com/office/powerpoint/2010/main" val="129671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B94198A-0E60-42B6-8299-923E82B32313}" type="slidenum">
              <a:rPr lang="en-US" altLang="en-US"/>
              <a:pPr/>
              <a:t>7</a:t>
            </a:fld>
            <a:endParaRPr lang="en-US" altLang="en-US"/>
          </a:p>
        </p:txBody>
      </p:sp>
      <p:sp>
        <p:nvSpPr>
          <p:cNvPr id="186370" name="Rectangle 2"/>
          <p:cNvSpPr>
            <a:spLocks noGrp="1"/>
          </p:cNvSpPr>
          <p:nvPr>
            <p:ph type="title"/>
          </p:nvPr>
        </p:nvSpPr>
        <p:spPr/>
        <p:txBody>
          <a:bodyPr/>
          <a:lstStyle/>
          <a:p>
            <a:r>
              <a:rPr lang="en-US" altLang="en-US" sz="4000">
                <a:latin typeface="Verdana" panose="020B0604030504040204" pitchFamily="34" charset="0"/>
              </a:rPr>
              <a:t>Track-Chair Comparison Study</a:t>
            </a:r>
          </a:p>
        </p:txBody>
      </p:sp>
      <p:sp>
        <p:nvSpPr>
          <p:cNvPr id="186371" name="Rectangle 3"/>
          <p:cNvSpPr>
            <a:spLocks noGrp="1"/>
          </p:cNvSpPr>
          <p:nvPr>
            <p:ph type="body" idx="1"/>
          </p:nvPr>
        </p:nvSpPr>
        <p:spPr/>
        <p:txBody>
          <a:bodyPr/>
          <a:lstStyle/>
          <a:p>
            <a:r>
              <a:rPr lang="en-US" altLang="en-US">
                <a:latin typeface="Verdana" panose="020B0604030504040204" pitchFamily="34" charset="0"/>
              </a:rPr>
              <a:t>Fredricks et al., 2006</a:t>
            </a:r>
          </a:p>
          <a:p>
            <a:pPr lvl="1"/>
            <a:r>
              <a:rPr lang="en-US" altLang="en-US">
                <a:latin typeface="Verdana" panose="020B0604030504040204" pitchFamily="34" charset="0"/>
              </a:rPr>
              <a:t>Compared two track chairs</a:t>
            </a:r>
          </a:p>
          <a:p>
            <a:pPr lvl="1"/>
            <a:r>
              <a:rPr lang="en-US" altLang="en-US">
                <a:latin typeface="Verdana" panose="020B0604030504040204" pitchFamily="34" charset="0"/>
              </a:rPr>
              <a:t>Modeled with the 3DSSPP </a:t>
            </a:r>
          </a:p>
          <a:p>
            <a:pPr lvl="1"/>
            <a:r>
              <a:rPr lang="en-US" altLang="en-US">
                <a:latin typeface="Verdana" panose="020B0604030504040204" pitchFamily="34" charset="0"/>
              </a:rPr>
              <a:t>Substantial differences between two track-type chairs</a:t>
            </a:r>
          </a:p>
          <a:p>
            <a:pPr lvl="2"/>
            <a:r>
              <a:rPr lang="en-US" altLang="en-US">
                <a:latin typeface="Verdana" panose="020B0604030504040204" pitchFamily="34" charset="0"/>
              </a:rPr>
              <a:t>Spine Compression</a:t>
            </a:r>
          </a:p>
          <a:p>
            <a:pPr lvl="2"/>
            <a:r>
              <a:rPr lang="en-US" altLang="en-US">
                <a:latin typeface="Verdana" panose="020B0604030504040204" pitchFamily="34" charset="0"/>
              </a:rPr>
              <a:t>Spine Shear</a:t>
            </a:r>
          </a:p>
          <a:p>
            <a:pPr lvl="1"/>
            <a:r>
              <a:rPr lang="en-US" altLang="en-US">
                <a:latin typeface="Verdana" panose="020B0604030504040204" pitchFamily="34" charset="0"/>
              </a:rPr>
              <a:t>Used two operators (leader/follower)</a:t>
            </a:r>
          </a:p>
          <a:p>
            <a:pPr lvl="2"/>
            <a:r>
              <a:rPr lang="en-US" altLang="en-US">
                <a:latin typeface="Verdana" panose="020B0604030504040204" pitchFamily="34" charset="0"/>
              </a:rPr>
              <a:t>Load sharing</a:t>
            </a:r>
          </a:p>
          <a:p>
            <a:pPr lvl="1"/>
            <a:endParaRPr lang="en-US" altLang="en-US">
              <a:latin typeface="Verdana" panose="020B0604030504040204" pitchFamily="34" charset="0"/>
            </a:endParaRPr>
          </a:p>
        </p:txBody>
      </p:sp>
      <p:sp>
        <p:nvSpPr>
          <p:cNvPr id="186372" name="Text Box 4"/>
          <p:cNvSpPr txBox="1">
            <a:spLocks noChangeArrowheads="1"/>
          </p:cNvSpPr>
          <p:nvPr/>
        </p:nvSpPr>
        <p:spPr bwMode="auto">
          <a:xfrm>
            <a:off x="0" y="6216650"/>
            <a:ext cx="8931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a:t>Fredericks, T.K. et al. (2006). Proceedings of the 11</a:t>
            </a:r>
            <a:r>
              <a:rPr lang="en-US" altLang="en-US" baseline="30000"/>
              <a:t>th</a:t>
            </a:r>
            <a:r>
              <a:rPr lang="en-US" altLang="en-US"/>
              <a:t> annual international conference on industrial engineering- Theory, applications, and practices, Nagoya, Japan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ox positioned on plane, plane hinged on right side.">
            <a:extLst>
              <a:ext uri="{FF2B5EF4-FFF2-40B4-BE49-F238E27FC236}">
                <a16:creationId xmlns:a16="http://schemas.microsoft.com/office/drawing/2014/main" id="{4342AE6A-3955-394D-943B-B0B3C528EB87}"/>
              </a:ext>
            </a:extLst>
          </p:cNvPr>
          <p:cNvPicPr>
            <a:picLocks noGrp="1" noChangeAspect="1"/>
          </p:cNvPicPr>
          <p:nvPr>
            <p:ph sz="half" idx="2"/>
          </p:nvPr>
        </p:nvPicPr>
        <p:blipFill>
          <a:blip r:embed="rId2"/>
          <a:stretch>
            <a:fillRect/>
          </a:stretch>
        </p:blipFill>
        <p:spPr>
          <a:xfrm>
            <a:off x="3465604" y="2946569"/>
            <a:ext cx="5855375" cy="3513225"/>
          </a:xfrm>
        </p:spPr>
      </p:pic>
      <p:sp>
        <p:nvSpPr>
          <p:cNvPr id="2" name="Title 1">
            <a:extLst>
              <a:ext uri="{FF2B5EF4-FFF2-40B4-BE49-F238E27FC236}">
                <a16:creationId xmlns:a16="http://schemas.microsoft.com/office/drawing/2014/main" id="{929FB145-15EA-C740-A8B4-8841A9137E15}"/>
              </a:ext>
            </a:extLst>
          </p:cNvPr>
          <p:cNvSpPr>
            <a:spLocks noGrp="1"/>
          </p:cNvSpPr>
          <p:nvPr>
            <p:ph type="title"/>
          </p:nvPr>
        </p:nvSpPr>
        <p:spPr/>
        <p:txBody>
          <a:bodyPr/>
          <a:lstStyle/>
          <a:p>
            <a:r>
              <a:rPr lang="en-US" dirty="0"/>
              <a:t>Stability</a:t>
            </a:r>
          </a:p>
        </p:txBody>
      </p:sp>
      <p:sp>
        <p:nvSpPr>
          <p:cNvPr id="3" name="Content Placeholder 2">
            <a:extLst>
              <a:ext uri="{FF2B5EF4-FFF2-40B4-BE49-F238E27FC236}">
                <a16:creationId xmlns:a16="http://schemas.microsoft.com/office/drawing/2014/main" id="{B341C4FC-89E3-F14F-B594-65E9F320D4C8}"/>
              </a:ext>
            </a:extLst>
          </p:cNvPr>
          <p:cNvSpPr>
            <a:spLocks noGrp="1"/>
          </p:cNvSpPr>
          <p:nvPr>
            <p:ph sz="half" idx="1"/>
          </p:nvPr>
        </p:nvSpPr>
        <p:spPr>
          <a:xfrm>
            <a:off x="457199" y="1600200"/>
            <a:ext cx="4970207" cy="4525963"/>
          </a:xfrm>
        </p:spPr>
        <p:txBody>
          <a:bodyPr/>
          <a:lstStyle/>
          <a:p>
            <a:r>
              <a:rPr lang="en-US" dirty="0"/>
              <a:t>Stability</a:t>
            </a:r>
          </a:p>
          <a:p>
            <a:pPr lvl="1"/>
            <a:r>
              <a:rPr lang="en-US" dirty="0"/>
              <a:t>Configuration for travel on </a:t>
            </a:r>
            <a:r>
              <a:rPr lang="en-US" b="1" dirty="0"/>
              <a:t>Horizontal Surfaces</a:t>
            </a:r>
          </a:p>
          <a:p>
            <a:pPr lvl="2"/>
            <a:r>
              <a:rPr lang="en-US" sz="2400" dirty="0"/>
              <a:t>Forward: 10 degrees</a:t>
            </a:r>
          </a:p>
          <a:p>
            <a:endParaRPr lang="en-US" dirty="0"/>
          </a:p>
        </p:txBody>
      </p:sp>
    </p:spTree>
    <p:extLst>
      <p:ext uri="{BB962C8B-B14F-4D97-AF65-F5344CB8AC3E}">
        <p14:creationId xmlns:p14="http://schemas.microsoft.com/office/powerpoint/2010/main" val="2247021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B145-15EA-C740-A8B4-8841A9137E15}"/>
              </a:ext>
            </a:extLst>
          </p:cNvPr>
          <p:cNvSpPr>
            <a:spLocks noGrp="1"/>
          </p:cNvSpPr>
          <p:nvPr>
            <p:ph type="title"/>
          </p:nvPr>
        </p:nvSpPr>
        <p:spPr/>
        <p:txBody>
          <a:bodyPr/>
          <a:lstStyle/>
          <a:p>
            <a:r>
              <a:rPr lang="en-US" dirty="0"/>
              <a:t>Stability</a:t>
            </a:r>
          </a:p>
        </p:txBody>
      </p:sp>
      <p:sp>
        <p:nvSpPr>
          <p:cNvPr id="3" name="Content Placeholder 2">
            <a:extLst>
              <a:ext uri="{FF2B5EF4-FFF2-40B4-BE49-F238E27FC236}">
                <a16:creationId xmlns:a16="http://schemas.microsoft.com/office/drawing/2014/main" id="{B341C4FC-89E3-F14F-B594-65E9F320D4C8}"/>
              </a:ext>
            </a:extLst>
          </p:cNvPr>
          <p:cNvSpPr>
            <a:spLocks noGrp="1"/>
          </p:cNvSpPr>
          <p:nvPr>
            <p:ph sz="half" idx="1"/>
          </p:nvPr>
        </p:nvSpPr>
        <p:spPr>
          <a:xfrm>
            <a:off x="457200" y="1600200"/>
            <a:ext cx="4734232" cy="4525963"/>
          </a:xfrm>
        </p:spPr>
        <p:txBody>
          <a:bodyPr/>
          <a:lstStyle/>
          <a:p>
            <a:r>
              <a:rPr lang="en-US" dirty="0"/>
              <a:t>Stability</a:t>
            </a:r>
          </a:p>
          <a:p>
            <a:pPr lvl="1"/>
            <a:r>
              <a:rPr lang="en-US" dirty="0"/>
              <a:t>Configuration for travel on </a:t>
            </a:r>
            <a:r>
              <a:rPr lang="en-US" b="1" dirty="0"/>
              <a:t>Horizontal Surfaces</a:t>
            </a:r>
          </a:p>
          <a:p>
            <a:pPr lvl="2"/>
            <a:r>
              <a:rPr lang="en-US" sz="2400" dirty="0"/>
              <a:t>Forward: 10 degrees</a:t>
            </a:r>
          </a:p>
          <a:p>
            <a:endParaRPr lang="en-US" dirty="0"/>
          </a:p>
        </p:txBody>
      </p:sp>
      <p:pic>
        <p:nvPicPr>
          <p:cNvPr id="5" name="Content Placeholder 4" descr="Evacuation chair facing forward on panel, panel being tilted forward.">
            <a:extLst>
              <a:ext uri="{FF2B5EF4-FFF2-40B4-BE49-F238E27FC236}">
                <a16:creationId xmlns:a16="http://schemas.microsoft.com/office/drawing/2014/main" id="{98C57938-1F7F-4C44-AF66-BE78A2FADF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a:xfrm>
            <a:off x="5016908" y="1260987"/>
            <a:ext cx="4038600" cy="4525963"/>
          </a:xfrm>
        </p:spPr>
      </p:pic>
    </p:spTree>
    <p:extLst>
      <p:ext uri="{BB962C8B-B14F-4D97-AF65-F5344CB8AC3E}">
        <p14:creationId xmlns:p14="http://schemas.microsoft.com/office/powerpoint/2010/main" val="453053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p:txBody>
          <a:bodyPr/>
          <a:lstStyle/>
          <a:p>
            <a:r>
              <a:rPr lang="en-US" dirty="0"/>
              <a:t>Stability</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a:xfrm>
            <a:off x="442452" y="1600200"/>
            <a:ext cx="4397477" cy="4525963"/>
          </a:xfrm>
        </p:spPr>
        <p:txBody>
          <a:bodyPr/>
          <a:lstStyle/>
          <a:p>
            <a:r>
              <a:rPr lang="en-US" dirty="0"/>
              <a:t>Stability</a:t>
            </a:r>
          </a:p>
          <a:p>
            <a:pPr lvl="1"/>
            <a:r>
              <a:rPr lang="en-US" dirty="0"/>
              <a:t>Configuration for travel on </a:t>
            </a:r>
            <a:r>
              <a:rPr lang="en-US" b="1" dirty="0"/>
              <a:t>Horizontal Surfaces</a:t>
            </a:r>
          </a:p>
          <a:p>
            <a:pPr lvl="2"/>
            <a:r>
              <a:rPr lang="en-US" dirty="0"/>
              <a:t>Lateral: 10 degrees</a:t>
            </a:r>
          </a:p>
          <a:p>
            <a:endParaRPr lang="en-US" dirty="0"/>
          </a:p>
        </p:txBody>
      </p:sp>
      <p:pic>
        <p:nvPicPr>
          <p:cNvPr id="5" name="Content Placeholder 4" descr="Evacuation chair on panel, facing to side.">
            <a:extLst>
              <a:ext uri="{FF2B5EF4-FFF2-40B4-BE49-F238E27FC236}">
                <a16:creationId xmlns:a16="http://schemas.microsoft.com/office/drawing/2014/main" id="{4D8D1900-9F29-1E47-BEF9-76B816938C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a:xfrm>
            <a:off x="4854677" y="1600200"/>
            <a:ext cx="4038600" cy="4525963"/>
          </a:xfrm>
        </p:spPr>
      </p:pic>
    </p:spTree>
    <p:extLst>
      <p:ext uri="{BB962C8B-B14F-4D97-AF65-F5344CB8AC3E}">
        <p14:creationId xmlns:p14="http://schemas.microsoft.com/office/powerpoint/2010/main" val="4167636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48FE-9FAB-8849-9083-94EF5594DF39}"/>
              </a:ext>
            </a:extLst>
          </p:cNvPr>
          <p:cNvSpPr>
            <a:spLocks noGrp="1"/>
          </p:cNvSpPr>
          <p:nvPr>
            <p:ph type="title"/>
          </p:nvPr>
        </p:nvSpPr>
        <p:spPr/>
        <p:txBody>
          <a:bodyPr/>
          <a:lstStyle/>
          <a:p>
            <a:r>
              <a:rPr lang="en-US" dirty="0"/>
              <a:t>Stability</a:t>
            </a:r>
          </a:p>
        </p:txBody>
      </p:sp>
      <p:sp>
        <p:nvSpPr>
          <p:cNvPr id="3" name="Content Placeholder 2">
            <a:extLst>
              <a:ext uri="{FF2B5EF4-FFF2-40B4-BE49-F238E27FC236}">
                <a16:creationId xmlns:a16="http://schemas.microsoft.com/office/drawing/2014/main" id="{3FC6970D-9130-3546-96B4-D0134A3845C9}"/>
              </a:ext>
            </a:extLst>
          </p:cNvPr>
          <p:cNvSpPr>
            <a:spLocks noGrp="1"/>
          </p:cNvSpPr>
          <p:nvPr>
            <p:ph sz="half" idx="1"/>
          </p:nvPr>
        </p:nvSpPr>
        <p:spPr>
          <a:xfrm>
            <a:off x="457199" y="1600200"/>
            <a:ext cx="4837471" cy="4525963"/>
          </a:xfrm>
        </p:spPr>
        <p:txBody>
          <a:bodyPr/>
          <a:lstStyle/>
          <a:p>
            <a:r>
              <a:rPr lang="en-US" sz="3200" dirty="0"/>
              <a:t>Stability</a:t>
            </a:r>
          </a:p>
          <a:p>
            <a:pPr lvl="1"/>
            <a:r>
              <a:rPr lang="en-US" sz="2800" dirty="0"/>
              <a:t>Configuration for travel </a:t>
            </a:r>
            <a:r>
              <a:rPr lang="en-US" sz="2800" b="1" dirty="0"/>
              <a:t>Downward</a:t>
            </a:r>
          </a:p>
          <a:p>
            <a:pPr lvl="2"/>
            <a:r>
              <a:rPr lang="en-US" sz="2400" dirty="0"/>
              <a:t>Forward: 32.5 degrees</a:t>
            </a:r>
          </a:p>
          <a:p>
            <a:endParaRPr lang="en-US" sz="3200" dirty="0"/>
          </a:p>
        </p:txBody>
      </p:sp>
      <p:pic>
        <p:nvPicPr>
          <p:cNvPr id="5" name="Content Placeholder 4" descr="Evacuation chair positioned on panel, facing forward, panel tilted steeply upward.">
            <a:extLst>
              <a:ext uri="{FF2B5EF4-FFF2-40B4-BE49-F238E27FC236}">
                <a16:creationId xmlns:a16="http://schemas.microsoft.com/office/drawing/2014/main" id="{2252F204-E601-F047-9337-1CCFEC34268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488" r="-9488"/>
          <a:stretch>
            <a:fillRect/>
          </a:stretch>
        </p:blipFill>
        <p:spPr>
          <a:xfrm>
            <a:off x="5105400" y="1600200"/>
            <a:ext cx="4038600" cy="4525963"/>
          </a:xfrm>
        </p:spPr>
      </p:pic>
    </p:spTree>
    <p:extLst>
      <p:ext uri="{BB962C8B-B14F-4D97-AF65-F5344CB8AC3E}">
        <p14:creationId xmlns:p14="http://schemas.microsoft.com/office/powerpoint/2010/main" val="556865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loor plan of stariway, including middle landing at 180-degree turn.">
            <a:extLst>
              <a:ext uri="{FF2B5EF4-FFF2-40B4-BE49-F238E27FC236}">
                <a16:creationId xmlns:a16="http://schemas.microsoft.com/office/drawing/2014/main" id="{3137B244-8CE3-6949-8F3C-DC462BFADBEC}"/>
              </a:ext>
            </a:extLst>
          </p:cNvPr>
          <p:cNvPicPr>
            <a:picLocks noGrp="1" noChangeAspect="1"/>
          </p:cNvPicPr>
          <p:nvPr>
            <p:ph sz="half" idx="2"/>
          </p:nvPr>
        </p:nvPicPr>
        <p:blipFill>
          <a:blip r:embed="rId2"/>
          <a:stretch>
            <a:fillRect/>
          </a:stretch>
        </p:blipFill>
        <p:spPr>
          <a:xfrm>
            <a:off x="4778477" y="998402"/>
            <a:ext cx="4513007" cy="5729557"/>
          </a:xfrm>
        </p:spPr>
      </p:pic>
      <p:sp>
        <p:nvSpPr>
          <p:cNvPr id="2" name="Title 1">
            <a:extLst>
              <a:ext uri="{FF2B5EF4-FFF2-40B4-BE49-F238E27FC236}">
                <a16:creationId xmlns:a16="http://schemas.microsoft.com/office/drawing/2014/main" id="{929FB145-15EA-C740-A8B4-8841A9137E15}"/>
              </a:ext>
            </a:extLst>
          </p:cNvPr>
          <p:cNvSpPr>
            <a:spLocks noGrp="1"/>
          </p:cNvSpPr>
          <p:nvPr>
            <p:ph type="title"/>
          </p:nvPr>
        </p:nvSpPr>
        <p:spPr/>
        <p:txBody>
          <a:bodyPr/>
          <a:lstStyle/>
          <a:p>
            <a:r>
              <a:rPr lang="en-US" dirty="0"/>
              <a:t>Maneuverability</a:t>
            </a:r>
          </a:p>
        </p:txBody>
      </p:sp>
      <p:sp>
        <p:nvSpPr>
          <p:cNvPr id="3" name="Content Placeholder 2">
            <a:extLst>
              <a:ext uri="{FF2B5EF4-FFF2-40B4-BE49-F238E27FC236}">
                <a16:creationId xmlns:a16="http://schemas.microsoft.com/office/drawing/2014/main" id="{B341C4FC-89E3-F14F-B594-65E9F320D4C8}"/>
              </a:ext>
            </a:extLst>
          </p:cNvPr>
          <p:cNvSpPr>
            <a:spLocks noGrp="1"/>
          </p:cNvSpPr>
          <p:nvPr>
            <p:ph sz="half" idx="1"/>
          </p:nvPr>
        </p:nvSpPr>
        <p:spPr>
          <a:xfrm>
            <a:off x="457199" y="1600200"/>
            <a:ext cx="4616245" cy="4525963"/>
          </a:xfrm>
        </p:spPr>
        <p:txBody>
          <a:bodyPr/>
          <a:lstStyle/>
          <a:p>
            <a:r>
              <a:rPr lang="en-US" dirty="0"/>
              <a:t>Perform 180-degree turn through code-compliant stairway and landing</a:t>
            </a:r>
          </a:p>
          <a:p>
            <a:r>
              <a:rPr lang="en-US" dirty="0"/>
              <a:t>Device loaded with mannequin</a:t>
            </a:r>
          </a:p>
          <a:p>
            <a:r>
              <a:rPr lang="en-US" dirty="0"/>
              <a:t>Contact with partitions is allowed</a:t>
            </a:r>
          </a:p>
        </p:txBody>
      </p:sp>
    </p:spTree>
    <p:extLst>
      <p:ext uri="{BB962C8B-B14F-4D97-AF65-F5344CB8AC3E}">
        <p14:creationId xmlns:p14="http://schemas.microsoft.com/office/powerpoint/2010/main" val="2731901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p:txBody>
          <a:bodyPr/>
          <a:lstStyle/>
          <a:p>
            <a:r>
              <a:rPr lang="en-US" dirty="0"/>
              <a:t>Key points re: 2019 Standard</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p:txBody>
          <a:bodyPr>
            <a:normAutofit/>
          </a:bodyPr>
          <a:lstStyle/>
          <a:p>
            <a:r>
              <a:rPr lang="en-US" dirty="0"/>
              <a:t>Section 1</a:t>
            </a:r>
          </a:p>
          <a:p>
            <a:pPr lvl="1"/>
            <a:r>
              <a:rPr lang="en-US" dirty="0"/>
              <a:t>Occupant features</a:t>
            </a:r>
          </a:p>
          <a:p>
            <a:pPr lvl="1"/>
            <a:r>
              <a:rPr lang="en-US" dirty="0"/>
              <a:t>Weight capacity</a:t>
            </a:r>
          </a:p>
          <a:p>
            <a:pPr lvl="1"/>
            <a:r>
              <a:rPr lang="en-US" dirty="0"/>
              <a:t>Stability</a:t>
            </a:r>
          </a:p>
          <a:p>
            <a:pPr lvl="1"/>
            <a:r>
              <a:rPr lang="en-US" dirty="0"/>
              <a:t>Maneuverability</a:t>
            </a:r>
          </a:p>
        </p:txBody>
      </p:sp>
      <p:pic>
        <p:nvPicPr>
          <p:cNvPr id="8" name="Content Placeholder 7" descr="Test Results Form.">
            <a:extLst>
              <a:ext uri="{FF2B5EF4-FFF2-40B4-BE49-F238E27FC236}">
                <a16:creationId xmlns:a16="http://schemas.microsoft.com/office/drawing/2014/main" id="{9C76AA5B-CAA3-B14A-AD1A-AFF015E93152}"/>
              </a:ext>
            </a:extLst>
          </p:cNvPr>
          <p:cNvPicPr>
            <a:picLocks noGrp="1" noChangeAspect="1"/>
          </p:cNvPicPr>
          <p:nvPr>
            <p:ph sz="half" idx="2"/>
          </p:nvPr>
        </p:nvPicPr>
        <p:blipFill>
          <a:blip r:embed="rId2"/>
          <a:stretch>
            <a:fillRect/>
          </a:stretch>
        </p:blipFill>
        <p:spPr>
          <a:xfrm>
            <a:off x="4861726" y="960206"/>
            <a:ext cx="4146056" cy="5750309"/>
          </a:xfrm>
        </p:spPr>
      </p:pic>
    </p:spTree>
    <p:extLst>
      <p:ext uri="{BB962C8B-B14F-4D97-AF65-F5344CB8AC3E}">
        <p14:creationId xmlns:p14="http://schemas.microsoft.com/office/powerpoint/2010/main" val="1460350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p:txBody>
          <a:bodyPr/>
          <a:lstStyle/>
          <a:p>
            <a:r>
              <a:rPr lang="en-US" dirty="0"/>
              <a:t>Key points re: 2019 Standard</a:t>
            </a:r>
          </a:p>
        </p:txBody>
      </p:sp>
      <p:sp>
        <p:nvSpPr>
          <p:cNvPr id="3" name="Content Placeholder 2">
            <a:extLst>
              <a:ext uri="{FF2B5EF4-FFF2-40B4-BE49-F238E27FC236}">
                <a16:creationId xmlns:a16="http://schemas.microsoft.com/office/drawing/2014/main" id="{4A555051-739C-A242-AABB-8A12E86E034E}"/>
              </a:ext>
            </a:extLst>
          </p:cNvPr>
          <p:cNvSpPr>
            <a:spLocks noGrp="1"/>
          </p:cNvSpPr>
          <p:nvPr>
            <p:ph sz="half" idx="1"/>
          </p:nvPr>
        </p:nvSpPr>
        <p:spPr>
          <a:xfrm>
            <a:off x="457199" y="1782762"/>
            <a:ext cx="4527755" cy="4525963"/>
          </a:xfrm>
        </p:spPr>
        <p:txBody>
          <a:bodyPr>
            <a:normAutofit/>
          </a:bodyPr>
          <a:lstStyle/>
          <a:p>
            <a:r>
              <a:rPr lang="en-US" sz="3200" dirty="0"/>
              <a:t>Section 2</a:t>
            </a:r>
          </a:p>
          <a:p>
            <a:pPr lvl="1"/>
            <a:r>
              <a:rPr lang="en-US" sz="2800" dirty="0"/>
              <a:t>Storage location</a:t>
            </a:r>
          </a:p>
          <a:p>
            <a:pPr lvl="1"/>
            <a:r>
              <a:rPr lang="en-US" sz="2800" dirty="0"/>
              <a:t>Inspection schedule</a:t>
            </a:r>
          </a:p>
          <a:p>
            <a:pPr lvl="1"/>
            <a:r>
              <a:rPr lang="en-US" sz="2800" dirty="0"/>
              <a:t>Maintenance</a:t>
            </a:r>
          </a:p>
        </p:txBody>
      </p:sp>
      <p:pic>
        <p:nvPicPr>
          <p:cNvPr id="7" name="Content Placeholder 4" descr="Evacuation chair, folded, hung on wall.">
            <a:extLst>
              <a:ext uri="{FF2B5EF4-FFF2-40B4-BE49-F238E27FC236}">
                <a16:creationId xmlns:a16="http://schemas.microsoft.com/office/drawing/2014/main" id="{952B705B-59D6-2140-8B16-BA1B5B092D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a:xfrm>
            <a:off x="4984954" y="1600200"/>
            <a:ext cx="4038600" cy="4525963"/>
          </a:xfrm>
        </p:spPr>
      </p:pic>
    </p:spTree>
    <p:extLst>
      <p:ext uri="{BB962C8B-B14F-4D97-AF65-F5344CB8AC3E}">
        <p14:creationId xmlns:p14="http://schemas.microsoft.com/office/powerpoint/2010/main" val="3575745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DE2F-DF94-F540-A03B-F36F8F480567}"/>
              </a:ext>
            </a:extLst>
          </p:cNvPr>
          <p:cNvSpPr>
            <a:spLocks noGrp="1"/>
          </p:cNvSpPr>
          <p:nvPr>
            <p:ph type="title"/>
          </p:nvPr>
        </p:nvSpPr>
        <p:spPr/>
        <p:txBody>
          <a:bodyPr/>
          <a:lstStyle/>
          <a:p>
            <a:r>
              <a:rPr lang="en-US" dirty="0"/>
              <a:t>Summary re ANSI/RESNA ED-1</a:t>
            </a:r>
          </a:p>
        </p:txBody>
      </p:sp>
      <p:sp>
        <p:nvSpPr>
          <p:cNvPr id="5" name="Content Placeholder 4">
            <a:extLst>
              <a:ext uri="{FF2B5EF4-FFF2-40B4-BE49-F238E27FC236}">
                <a16:creationId xmlns:a16="http://schemas.microsoft.com/office/drawing/2014/main" id="{C64FE7BB-2E31-7145-8A51-8614DAC5E5DE}"/>
              </a:ext>
            </a:extLst>
          </p:cNvPr>
          <p:cNvSpPr>
            <a:spLocks noGrp="1"/>
          </p:cNvSpPr>
          <p:nvPr>
            <p:ph idx="1"/>
          </p:nvPr>
        </p:nvSpPr>
        <p:spPr/>
        <p:txBody>
          <a:bodyPr/>
          <a:lstStyle/>
          <a:p>
            <a:r>
              <a:rPr lang="en-US" dirty="0"/>
              <a:t>2019 Edition has been approved by RESNA and ANSI</a:t>
            </a:r>
          </a:p>
          <a:p>
            <a:r>
              <a:rPr lang="en-US" dirty="0"/>
              <a:t>Covers devices made available January 1, 2020 and after</a:t>
            </a:r>
          </a:p>
          <a:p>
            <a:r>
              <a:rPr lang="en-US" dirty="0"/>
              <a:t>Devices of any design type can be tested for compliance</a:t>
            </a:r>
          </a:p>
          <a:p>
            <a:r>
              <a:rPr lang="en-US" dirty="0"/>
              <a:t>Sec 01 for Performance</a:t>
            </a:r>
          </a:p>
          <a:p>
            <a:r>
              <a:rPr lang="en-US" dirty="0"/>
              <a:t>Sec 02 for Installation &amp; Inspection</a:t>
            </a:r>
          </a:p>
        </p:txBody>
      </p:sp>
    </p:spTree>
    <p:extLst>
      <p:ext uri="{BB962C8B-B14F-4D97-AF65-F5344CB8AC3E}">
        <p14:creationId xmlns:p14="http://schemas.microsoft.com/office/powerpoint/2010/main" val="1114303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28BCF987-7129-449A-B7AE-C12A99317900}" type="slidenum">
              <a:rPr lang="en-US" altLang="en-US"/>
              <a:pPr/>
              <a:t>78</a:t>
            </a:fld>
            <a:endParaRPr lang="en-US" altLang="en-US"/>
          </a:p>
        </p:txBody>
      </p:sp>
      <p:sp>
        <p:nvSpPr>
          <p:cNvPr id="271362" name="Rectangle 2"/>
          <p:cNvSpPr>
            <a:spLocks noGrp="1"/>
          </p:cNvSpPr>
          <p:nvPr>
            <p:ph type="title"/>
          </p:nvPr>
        </p:nvSpPr>
        <p:spPr/>
        <p:txBody>
          <a:bodyPr/>
          <a:lstStyle/>
          <a:p>
            <a:r>
              <a:rPr lang="en-US" altLang="en-US" dirty="0">
                <a:latin typeface="Verdana" panose="020B0604030504040204" pitchFamily="34" charset="0"/>
              </a:rPr>
              <a:t>Summary- Evacuation Tests</a:t>
            </a:r>
          </a:p>
        </p:txBody>
      </p:sp>
      <p:sp>
        <p:nvSpPr>
          <p:cNvPr id="271363" name="Rectangle 3"/>
          <p:cNvSpPr>
            <a:spLocks noGrp="1"/>
          </p:cNvSpPr>
          <p:nvPr>
            <p:ph type="body" idx="1"/>
          </p:nvPr>
        </p:nvSpPr>
        <p:spPr/>
        <p:txBody>
          <a:bodyPr/>
          <a:lstStyle/>
          <a:p>
            <a:pPr>
              <a:lnSpc>
                <a:spcPct val="90000"/>
              </a:lnSpc>
            </a:pPr>
            <a:r>
              <a:rPr lang="en-US" altLang="en-US" sz="2800">
                <a:latin typeface="Verdana" panose="020B0604030504040204" pitchFamily="34" charset="0"/>
              </a:rPr>
              <a:t>Track-type devices preferred</a:t>
            </a:r>
          </a:p>
          <a:p>
            <a:pPr lvl="1">
              <a:lnSpc>
                <a:spcPct val="90000"/>
              </a:lnSpc>
            </a:pPr>
            <a:r>
              <a:rPr lang="en-US" altLang="en-US" sz="2400">
                <a:latin typeface="Verdana" panose="020B0604030504040204" pitchFamily="34" charset="0"/>
              </a:rPr>
              <a:t>Evacuation speed</a:t>
            </a:r>
          </a:p>
          <a:p>
            <a:pPr lvl="1">
              <a:lnSpc>
                <a:spcPct val="90000"/>
              </a:lnSpc>
            </a:pPr>
            <a:r>
              <a:rPr lang="en-US" altLang="en-US" sz="2400">
                <a:latin typeface="Verdana" panose="020B0604030504040204" pitchFamily="34" charset="0"/>
              </a:rPr>
              <a:t>Physical Demands</a:t>
            </a:r>
          </a:p>
          <a:p>
            <a:pPr lvl="1">
              <a:lnSpc>
                <a:spcPct val="90000"/>
              </a:lnSpc>
            </a:pPr>
            <a:r>
              <a:rPr lang="en-US" altLang="en-US" sz="2400">
                <a:latin typeface="Verdana" panose="020B0604030504040204" pitchFamily="34" charset="0"/>
              </a:rPr>
              <a:t>Ingress / Egress for occupant</a:t>
            </a:r>
          </a:p>
          <a:p>
            <a:pPr>
              <a:lnSpc>
                <a:spcPct val="90000"/>
              </a:lnSpc>
            </a:pPr>
            <a:r>
              <a:rPr lang="en-US" altLang="en-US" sz="2800">
                <a:latin typeface="Verdana" panose="020B0604030504040204" pitchFamily="34" charset="0"/>
              </a:rPr>
              <a:t>If a hand-carried device is used -  device width and handles should support lead person descending facing forwards.</a:t>
            </a:r>
          </a:p>
          <a:p>
            <a:pPr>
              <a:lnSpc>
                <a:spcPct val="90000"/>
              </a:lnSpc>
            </a:pPr>
            <a:r>
              <a:rPr lang="en-US" altLang="en-US" sz="2800">
                <a:latin typeface="Verdana" panose="020B0604030504040204" pitchFamily="34" charset="0"/>
              </a:rPr>
              <a:t>Sled-type devices – acceptable for evacuator but getting in/out is a concern for the occupant.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C2B2BD5-0465-435F-BA98-B21FC83EB5FF}" type="slidenum">
              <a:rPr lang="en-US" altLang="en-US"/>
              <a:pPr/>
              <a:t>79</a:t>
            </a:fld>
            <a:endParaRPr lang="en-US" altLang="en-US"/>
          </a:p>
        </p:txBody>
      </p:sp>
      <p:sp>
        <p:nvSpPr>
          <p:cNvPr id="171010" name="Rectangle 2"/>
          <p:cNvSpPr>
            <a:spLocks noGrp="1"/>
          </p:cNvSpPr>
          <p:nvPr>
            <p:ph type="title"/>
          </p:nvPr>
        </p:nvSpPr>
        <p:spPr/>
        <p:txBody>
          <a:bodyPr/>
          <a:lstStyle/>
          <a:p>
            <a:r>
              <a:rPr lang="en-US" altLang="en-US">
                <a:latin typeface="Verdana" panose="020B0604030504040204" pitchFamily="34" charset="0"/>
              </a:rPr>
              <a:t>Acknowledgement	</a:t>
            </a:r>
          </a:p>
        </p:txBody>
      </p:sp>
      <p:sp>
        <p:nvSpPr>
          <p:cNvPr id="171011" name="Rectangle 3"/>
          <p:cNvSpPr>
            <a:spLocks noGrp="1"/>
          </p:cNvSpPr>
          <p:nvPr>
            <p:ph type="body" idx="1"/>
          </p:nvPr>
        </p:nvSpPr>
        <p:spPr/>
        <p:txBody>
          <a:bodyPr/>
          <a:lstStyle/>
          <a:p>
            <a:r>
              <a:rPr lang="en-US" altLang="en-US" i="1">
                <a:latin typeface="Verdana" panose="020B0604030504040204" pitchFamily="34" charset="0"/>
              </a:rPr>
              <a:t>Federal Emergency Management Agency Assistance to Firefighters Grant Program</a:t>
            </a:r>
          </a:p>
          <a:p>
            <a:pPr lvl="1"/>
            <a:r>
              <a:rPr lang="en-US" altLang="en-US" i="1">
                <a:latin typeface="Verdana" panose="020B0604030504040204" pitchFamily="34" charset="0"/>
              </a:rPr>
              <a:t>2009-EMW-FP-01944</a:t>
            </a:r>
          </a:p>
        </p:txBody>
      </p:sp>
      <p:pic>
        <p:nvPicPr>
          <p:cNvPr id="171013" name="Picture 5" descr="fema"/>
          <p:cNvPicPr>
            <a:picLocks noChangeAspect="1" noChangeArrowheads="1"/>
          </p:cNvPicPr>
          <p:nvPr/>
        </p:nvPicPr>
        <p:blipFill>
          <a:blip r:embed="rId2">
            <a:extLst>
              <a:ext uri="{28A0092B-C50C-407E-A947-70E740481C1C}">
                <a14:useLocalDpi xmlns:a14="http://schemas.microsoft.com/office/drawing/2010/main" val="0"/>
              </a:ext>
            </a:extLst>
          </a:blip>
          <a:srcRect t="20450" b="12357"/>
          <a:stretch>
            <a:fillRect/>
          </a:stretch>
        </p:blipFill>
        <p:spPr bwMode="auto">
          <a:xfrm>
            <a:off x="2028825" y="3938588"/>
            <a:ext cx="4429125" cy="2227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C268D50-BFB7-49B2-9E38-E8C9CD678A5E}" type="slidenum">
              <a:rPr lang="en-US" altLang="en-US"/>
              <a:pPr/>
              <a:t>8</a:t>
            </a:fld>
            <a:endParaRPr lang="en-US" altLang="en-US"/>
          </a:p>
        </p:txBody>
      </p:sp>
      <p:sp>
        <p:nvSpPr>
          <p:cNvPr id="5122" name="Rectangle 2"/>
          <p:cNvSpPr>
            <a:spLocks noGrp="1" noChangeArrowheads="1"/>
          </p:cNvSpPr>
          <p:nvPr>
            <p:ph type="title"/>
          </p:nvPr>
        </p:nvSpPr>
        <p:spPr/>
        <p:txBody>
          <a:bodyPr/>
          <a:lstStyle/>
          <a:p>
            <a:pPr eaLnBrk="1" hangingPunct="1"/>
            <a:r>
              <a:rPr lang="en-US" altLang="en-US" dirty="0">
                <a:latin typeface="Verdana" panose="020B0604030504040204" pitchFamily="34" charset="0"/>
              </a:rPr>
              <a:t>Study Aims</a:t>
            </a:r>
          </a:p>
        </p:txBody>
      </p:sp>
      <p:sp>
        <p:nvSpPr>
          <p:cNvPr id="5123" name="Rectangle 3"/>
          <p:cNvSpPr>
            <a:spLocks noGrp="1" noChangeArrowheads="1"/>
          </p:cNvSpPr>
          <p:nvPr>
            <p:ph type="body" idx="1"/>
          </p:nvPr>
        </p:nvSpPr>
        <p:spPr>
          <a:xfrm>
            <a:off x="609600" y="1752600"/>
            <a:ext cx="8077200" cy="5105400"/>
          </a:xfrm>
        </p:spPr>
        <p:txBody>
          <a:bodyPr/>
          <a:lstStyle/>
          <a:p>
            <a:pPr marL="457200" indent="-457200" eaLnBrk="1" hangingPunct="1">
              <a:lnSpc>
                <a:spcPct val="80000"/>
              </a:lnSpc>
              <a:buFontTx/>
              <a:buAutoNum type="arabicPeriod"/>
            </a:pPr>
            <a:r>
              <a:rPr lang="en-US" altLang="en-US" dirty="0">
                <a:latin typeface="Verdana" panose="020B0604030504040204" pitchFamily="34" charset="0"/>
              </a:rPr>
              <a:t>To quantify the differences among types of existing evacuation devices with regards to the </a:t>
            </a:r>
            <a:r>
              <a:rPr lang="en-US" altLang="en-US" u="sng" dirty="0">
                <a:latin typeface="Verdana" panose="020B0604030504040204" pitchFamily="34" charset="0"/>
              </a:rPr>
              <a:t>physical demands</a:t>
            </a:r>
            <a:r>
              <a:rPr lang="en-US" altLang="en-US" dirty="0">
                <a:latin typeface="Verdana" panose="020B0604030504040204" pitchFamily="34" charset="0"/>
              </a:rPr>
              <a:t> placed on firefighters.</a:t>
            </a:r>
          </a:p>
          <a:p>
            <a:pPr marL="457200" indent="-457200" eaLnBrk="1" hangingPunct="1">
              <a:lnSpc>
                <a:spcPct val="80000"/>
              </a:lnSpc>
              <a:buFontTx/>
              <a:buAutoNum type="arabicPeriod"/>
            </a:pPr>
            <a:endParaRPr lang="en-US" altLang="en-US" dirty="0">
              <a:latin typeface="Verdana" panose="020B0604030504040204" pitchFamily="34" charset="0"/>
            </a:endParaRPr>
          </a:p>
          <a:p>
            <a:pPr marL="457200" indent="-457200" eaLnBrk="1" hangingPunct="1">
              <a:lnSpc>
                <a:spcPct val="80000"/>
              </a:lnSpc>
              <a:buFontTx/>
              <a:buAutoNum type="arabicPeriod"/>
            </a:pPr>
            <a:r>
              <a:rPr lang="en-US" altLang="en-US" dirty="0">
                <a:latin typeface="Verdana" panose="020B0604030504040204" pitchFamily="34" charset="0"/>
              </a:rPr>
              <a:t>To quantify the variation in </a:t>
            </a:r>
            <a:r>
              <a:rPr lang="en-US" altLang="en-US" u="sng" dirty="0">
                <a:latin typeface="Verdana" panose="020B0604030504040204" pitchFamily="34" charset="0"/>
              </a:rPr>
              <a:t>evacuation times</a:t>
            </a:r>
            <a:r>
              <a:rPr lang="en-US" altLang="en-US" dirty="0">
                <a:latin typeface="Verdana" panose="020B0604030504040204" pitchFamily="34" charset="0"/>
              </a:rPr>
              <a:t>, including occupant preparation for transport and the stair descent process, across different evacuation devices. </a:t>
            </a:r>
            <a:endParaRPr lang="en-US" altLang="en-US" i="1" dirty="0">
              <a:latin typeface="Verdana" panose="020B0604030504040204" pitchFamily="34" charset="0"/>
            </a:endParaRPr>
          </a:p>
          <a:p>
            <a:pPr marL="457200" indent="-457200" eaLnBrk="1" hangingPunct="1">
              <a:lnSpc>
                <a:spcPct val="80000"/>
              </a:lnSpc>
              <a:buFontTx/>
              <a:buAutoNum type="arabicPeriod"/>
            </a:pPr>
            <a:endParaRPr lang="en-US" altLang="en-US" dirty="0">
              <a:latin typeface="Verdana" panose="020B0604030504040204" pitchFamily="34" charset="0"/>
            </a:endParaRPr>
          </a:p>
          <a:p>
            <a:pPr marL="457200" indent="-457200" eaLnBrk="1" hangingPunct="1">
              <a:lnSpc>
                <a:spcPct val="80000"/>
              </a:lnSpc>
              <a:buFontTx/>
              <a:buAutoNum type="arabicPeriod"/>
            </a:pPr>
            <a:endParaRPr lang="en-US" altLang="en-US" sz="2800" b="1" dirty="0">
              <a:latin typeface="Verdana" panose="020B060403050404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575F6FA3-2C5D-410D-8486-EC5AAE3BF06B}" type="slidenum">
              <a:rPr lang="en-US" altLang="en-US"/>
              <a:pPr/>
              <a:t>80</a:t>
            </a:fld>
            <a:endParaRPr lang="en-US" altLang="en-US"/>
          </a:p>
        </p:txBody>
      </p:sp>
      <p:sp>
        <p:nvSpPr>
          <p:cNvPr id="169986" name="Rectangle 2"/>
          <p:cNvSpPr>
            <a:spLocks noGrp="1"/>
          </p:cNvSpPr>
          <p:nvPr>
            <p:ph type="title"/>
          </p:nvPr>
        </p:nvSpPr>
        <p:spPr/>
        <p:txBody>
          <a:bodyPr/>
          <a:lstStyle/>
          <a:p>
            <a:r>
              <a:rPr lang="en-US" altLang="en-US">
                <a:latin typeface="Verdana" panose="020B0604030504040204" pitchFamily="34" charset="0"/>
              </a:rPr>
              <a:t>Questions?</a:t>
            </a:r>
          </a:p>
        </p:txBody>
      </p:sp>
      <p:sp>
        <p:nvSpPr>
          <p:cNvPr id="169987" name="Rectangle 3"/>
          <p:cNvSpPr>
            <a:spLocks noGrp="1"/>
          </p:cNvSpPr>
          <p:nvPr>
            <p:ph type="body" idx="1"/>
          </p:nvPr>
        </p:nvSpPr>
        <p:spPr>
          <a:xfrm>
            <a:off x="457200" y="1305232"/>
            <a:ext cx="8229600" cy="4525963"/>
          </a:xfrm>
        </p:spPr>
        <p:txBody>
          <a:bodyPr/>
          <a:lstStyle/>
          <a:p>
            <a:endParaRPr lang="en-US" altLang="en-US" sz="2800" dirty="0">
              <a:latin typeface="Verdana" panose="020B0604030504040204" pitchFamily="34" charset="0"/>
            </a:endParaRPr>
          </a:p>
          <a:p>
            <a:r>
              <a:rPr lang="en-US" altLang="en-US" sz="2800" dirty="0">
                <a:latin typeface="Verdana" panose="020B0604030504040204" pitchFamily="34" charset="0"/>
              </a:rPr>
              <a:t>Further contact: </a:t>
            </a:r>
          </a:p>
          <a:p>
            <a:pPr lvl="1"/>
            <a:r>
              <a:rPr lang="en-US" altLang="en-US" dirty="0">
                <a:latin typeface="Verdana" panose="020B0604030504040204" pitchFamily="34" charset="0"/>
              </a:rPr>
              <a:t>Steve Lavender: </a:t>
            </a:r>
            <a:r>
              <a:rPr lang="en-US" altLang="en-US" dirty="0">
                <a:latin typeface="Verdana" panose="020B0604030504040204" pitchFamily="34" charset="0"/>
                <a:hlinkClick r:id="rId2"/>
              </a:rPr>
              <a:t>lavender.1@osu.edu</a:t>
            </a:r>
            <a:endParaRPr lang="en-US" altLang="en-US" dirty="0">
              <a:latin typeface="Verdana" panose="020B0604030504040204" pitchFamily="34" charset="0"/>
            </a:endParaRPr>
          </a:p>
          <a:p>
            <a:r>
              <a:rPr lang="en-US" sz="2800" dirty="0"/>
              <a:t>Glenn </a:t>
            </a:r>
            <a:r>
              <a:rPr lang="en-US" sz="2800" dirty="0" err="1"/>
              <a:t>Hedman</a:t>
            </a:r>
            <a:r>
              <a:rPr lang="en-US" sz="2800" dirty="0"/>
              <a:t> (UIC)</a:t>
            </a:r>
          </a:p>
          <a:p>
            <a:pPr lvl="1"/>
            <a:r>
              <a:rPr lang="en-US" dirty="0"/>
              <a:t>312-413-7784</a:t>
            </a:r>
          </a:p>
          <a:p>
            <a:pPr lvl="1"/>
            <a:r>
              <a:rPr lang="en-US" dirty="0">
                <a:hlinkClick r:id="rId3"/>
              </a:rPr>
              <a:t>GHedman@uic.edu</a:t>
            </a:r>
            <a:endParaRPr lang="en-US" dirty="0"/>
          </a:p>
          <a:p>
            <a:r>
              <a:rPr lang="en-US" sz="2800" dirty="0"/>
              <a:t>Yvonne </a:t>
            </a:r>
            <a:r>
              <a:rPr lang="en-US" sz="2800" dirty="0" err="1"/>
              <a:t>Meding</a:t>
            </a:r>
            <a:r>
              <a:rPr lang="en-US" sz="2800" dirty="0"/>
              <a:t> (RESNA AT Standards Secretary)</a:t>
            </a:r>
          </a:p>
          <a:p>
            <a:pPr lvl="1"/>
            <a:r>
              <a:rPr lang="en-US" dirty="0"/>
              <a:t>703-524-6686</a:t>
            </a:r>
            <a:r>
              <a:rPr lang="en-US"/>
              <a:t>, x403</a:t>
            </a:r>
            <a:endParaRPr lang="en-US" dirty="0"/>
          </a:p>
          <a:p>
            <a:pPr lvl="1"/>
            <a:r>
              <a:rPr lang="en-US" dirty="0">
                <a:hlinkClick r:id="rId4"/>
              </a:rPr>
              <a:t>YMeding@resna.org</a:t>
            </a:r>
            <a:endParaRPr lang="en-US" dirty="0"/>
          </a:p>
          <a:p>
            <a:endParaRPr lang="en-US" sz="2800" dirty="0"/>
          </a:p>
          <a:p>
            <a:pPr lvl="1"/>
            <a:endParaRPr lang="en-US" altLang="en-US" dirty="0">
              <a:latin typeface="Verdana" panose="020B0604030504040204" pitchFamily="34" charset="0"/>
            </a:endParaRPr>
          </a:p>
          <a:p>
            <a:pPr lvl="1">
              <a:buFont typeface="Arial" panose="020B0604020202020204" pitchFamily="34" charset="0"/>
              <a:buNone/>
            </a:pPr>
            <a:endParaRPr lang="en-US" altLang="en-US" dirty="0">
              <a:latin typeface="Verdana" panose="020B0604030504040204" pitchFamily="34" charset="0"/>
            </a:endParaRPr>
          </a:p>
          <a:p>
            <a:pPr>
              <a:buFont typeface="Arial" panose="020B0604020202020204" pitchFamily="34" charset="0"/>
              <a:buNone/>
            </a:pPr>
            <a:endParaRPr lang="en-US" altLang="en-US" sz="2800" dirty="0">
              <a:latin typeface="Verdan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8C4BAA0-072F-4B89-BF50-3DBCA9333332}" type="slidenum">
              <a:rPr lang="en-US" altLang="en-US"/>
              <a:pPr/>
              <a:t>9</a:t>
            </a:fld>
            <a:endParaRPr lang="en-US" altLang="en-US"/>
          </a:p>
        </p:txBody>
      </p:sp>
      <p:sp>
        <p:nvSpPr>
          <p:cNvPr id="6146" name="Rectangle 2"/>
          <p:cNvSpPr>
            <a:spLocks noGrp="1" noChangeArrowheads="1"/>
          </p:cNvSpPr>
          <p:nvPr>
            <p:ph type="title"/>
          </p:nvPr>
        </p:nvSpPr>
        <p:spPr/>
        <p:txBody>
          <a:bodyPr/>
          <a:lstStyle/>
          <a:p>
            <a:pPr eaLnBrk="1" hangingPunct="1"/>
            <a:r>
              <a:rPr lang="en-US" altLang="en-US" dirty="0">
                <a:latin typeface="Verdana" panose="020B0604030504040204" pitchFamily="34" charset="0"/>
              </a:rPr>
              <a:t>Study Aims (Continued)</a:t>
            </a:r>
          </a:p>
        </p:txBody>
      </p:sp>
      <p:sp>
        <p:nvSpPr>
          <p:cNvPr id="6147" name="Rectangle 3"/>
          <p:cNvSpPr>
            <a:spLocks noGrp="1" noChangeArrowheads="1"/>
          </p:cNvSpPr>
          <p:nvPr>
            <p:ph type="body" idx="1"/>
          </p:nvPr>
        </p:nvSpPr>
        <p:spPr>
          <a:xfrm>
            <a:off x="457200" y="1822450"/>
            <a:ext cx="8229600" cy="4525963"/>
          </a:xfrm>
        </p:spPr>
        <p:txBody>
          <a:bodyPr/>
          <a:lstStyle/>
          <a:p>
            <a:pPr marL="609600" indent="-609600" eaLnBrk="1" hangingPunct="1">
              <a:lnSpc>
                <a:spcPct val="90000"/>
              </a:lnSpc>
              <a:buFontTx/>
              <a:buAutoNum type="arabicPeriod" startAt="3"/>
            </a:pPr>
            <a:r>
              <a:rPr lang="en-US" altLang="en-US" dirty="0">
                <a:latin typeface="Verdana" panose="020B0604030504040204" pitchFamily="34" charset="0"/>
              </a:rPr>
              <a:t>To determine the impact of environmental factors including:</a:t>
            </a:r>
          </a:p>
          <a:p>
            <a:pPr marL="990600" lvl="1" indent="-533400" eaLnBrk="1" hangingPunct="1">
              <a:lnSpc>
                <a:spcPct val="90000"/>
              </a:lnSpc>
              <a:buFontTx/>
              <a:buChar char="•"/>
            </a:pPr>
            <a:r>
              <a:rPr lang="en-US" altLang="en-US" sz="3200" dirty="0">
                <a:latin typeface="Verdana" panose="020B0604030504040204" pitchFamily="34" charset="0"/>
              </a:rPr>
              <a:t>the width of the stairs, </a:t>
            </a:r>
          </a:p>
          <a:p>
            <a:pPr marL="990600" lvl="1" indent="-533400" eaLnBrk="1" hangingPunct="1">
              <a:lnSpc>
                <a:spcPct val="90000"/>
              </a:lnSpc>
              <a:buFontTx/>
              <a:buChar char="•"/>
            </a:pPr>
            <a:r>
              <a:rPr lang="en-US" altLang="en-US" sz="3200" dirty="0">
                <a:latin typeface="Verdana" panose="020B0604030504040204" pitchFamily="34" charset="0"/>
              </a:rPr>
              <a:t>the sense of urgency, </a:t>
            </a:r>
          </a:p>
          <a:p>
            <a:pPr marL="990600" lvl="1" indent="-533400" eaLnBrk="1" hangingPunct="1">
              <a:lnSpc>
                <a:spcPct val="90000"/>
              </a:lnSpc>
              <a:buFontTx/>
              <a:buNone/>
            </a:pPr>
            <a:endParaRPr lang="en-US" altLang="en-US" sz="3200" dirty="0">
              <a:latin typeface="Verdana" panose="020B0604030504040204" pitchFamily="34" charset="0"/>
            </a:endParaRPr>
          </a:p>
          <a:p>
            <a:pPr marL="609600" indent="-609600" eaLnBrk="1" hangingPunct="1">
              <a:lnSpc>
                <a:spcPct val="90000"/>
              </a:lnSpc>
              <a:buFontTx/>
              <a:buAutoNum type="arabicPeriod" startAt="3"/>
            </a:pPr>
            <a:r>
              <a:rPr lang="en-US" altLang="en-US" dirty="0">
                <a:latin typeface="Verdana" panose="020B0604030504040204" pitchFamily="34" charset="0"/>
              </a:rPr>
              <a:t>To assess </a:t>
            </a:r>
            <a:r>
              <a:rPr lang="en-US" altLang="en-US" u="sng" dirty="0">
                <a:latin typeface="Verdana" panose="020B0604030504040204" pitchFamily="34" charset="0"/>
              </a:rPr>
              <a:t>usability</a:t>
            </a:r>
            <a:r>
              <a:rPr lang="en-US" altLang="en-US" dirty="0">
                <a:latin typeface="Verdana" panose="020B0604030504040204" pitchFamily="34" charset="0"/>
              </a:rPr>
              <a:t> issues with each of the evaluated devices through video analysis and a structured interview process.</a:t>
            </a:r>
            <a:endParaRPr lang="en-US" altLang="en-US" b="1" dirty="0">
              <a:latin typeface="Verdana" panose="020B0604030504040204" pitchFamily="34" charset="0"/>
            </a:endParaRPr>
          </a:p>
          <a:p>
            <a:pPr marL="609600" indent="-609600" eaLnBrk="1" hangingPunct="1">
              <a:lnSpc>
                <a:spcPct val="90000"/>
              </a:lnSpc>
            </a:pPr>
            <a:endParaRPr lang="en-US" altLang="en-US" dirty="0">
              <a:latin typeface="Verdana" panose="020B060403050404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9953</TotalTime>
  <Words>3672</Words>
  <Application>Microsoft Office PowerPoint</Application>
  <PresentationFormat>On-screen Show (4:3)</PresentationFormat>
  <Paragraphs>623</Paragraphs>
  <Slides>80</Slides>
  <Notes>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7" baseType="lpstr">
      <vt:lpstr>Arial</vt:lpstr>
      <vt:lpstr>Calibri</vt:lpstr>
      <vt:lpstr>Comic Sans MS</vt:lpstr>
      <vt:lpstr>Times New Roman</vt:lpstr>
      <vt:lpstr>Verdana</vt:lpstr>
      <vt:lpstr>Office Theme</vt:lpstr>
      <vt:lpstr>Document</vt:lpstr>
      <vt:lpstr>How Can we Evacuate Individuals with Disabilities from High Rise Buildings Safely and Efficiently?</vt:lpstr>
      <vt:lpstr>Evacuation Needs</vt:lpstr>
      <vt:lpstr>EMS – An occupation with Significant MSD Risks</vt:lpstr>
      <vt:lpstr>EMS – An occupation with Significant MSD Risks</vt:lpstr>
      <vt:lpstr>Study Objective</vt:lpstr>
      <vt:lpstr>Prior Work </vt:lpstr>
      <vt:lpstr>Track-Chair Comparison Study</vt:lpstr>
      <vt:lpstr>Study Aims</vt:lpstr>
      <vt:lpstr>Study Aims (Continued)</vt:lpstr>
      <vt:lpstr>Study Aims (Continued)</vt:lpstr>
      <vt:lpstr>Approach</vt:lpstr>
      <vt:lpstr>Task</vt:lpstr>
      <vt:lpstr>Experimental Design</vt:lpstr>
      <vt:lpstr>PowerPoint Presentation</vt:lpstr>
      <vt:lpstr>PowerPoint Presentation</vt:lpstr>
      <vt:lpstr>PowerPoint Presentation</vt:lpstr>
      <vt:lpstr>Sled-Type Devices</vt:lpstr>
      <vt:lpstr>Hurricane Sandy Hits NYC</vt:lpstr>
      <vt:lpstr>Staircase Width</vt:lpstr>
      <vt:lpstr>Staircase Width</vt:lpstr>
      <vt:lpstr>Staircase Width</vt:lpstr>
      <vt:lpstr>Urgency</vt:lpstr>
      <vt:lpstr>Participants-</vt:lpstr>
      <vt:lpstr>Occupant</vt:lpstr>
      <vt:lpstr>Measures</vt:lpstr>
      <vt:lpstr>Perceived Exertion Ratings</vt:lpstr>
      <vt:lpstr>Descent Speed Results</vt:lpstr>
      <vt:lpstr>Looking Across Studies: Descent Speed as a function of Staircase Width</vt:lpstr>
      <vt:lpstr>Stair Descent Speeds: Hand-Carried Devices (44” Staircase Width)</vt:lpstr>
      <vt:lpstr>Stair Descent Speed by Track-Type SDDs: 44 and 52 inch staircase widths</vt:lpstr>
      <vt:lpstr>PowerPoint Presentation</vt:lpstr>
      <vt:lpstr>Heart Rate Results</vt:lpstr>
      <vt:lpstr>PowerPoint Presentation</vt:lpstr>
      <vt:lpstr>PowerPoint Presentation</vt:lpstr>
      <vt:lpstr>Heart Rate – Percent Max  Sled Type SDDs</vt:lpstr>
      <vt:lpstr>Results – Muscle Use</vt:lpstr>
      <vt:lpstr>Hand-Carried SDDs –Stair Data Mean*time, (44” Width)</vt:lpstr>
      <vt:lpstr>Track Type SDDs: Stair Data Mean*time (1.12 and 1.32m): </vt:lpstr>
      <vt:lpstr>PowerPoint Presentation</vt:lpstr>
      <vt:lpstr>Track Type SDDs: Landing  (1.12 and 1.32m): Arm Muscles - 90th percentile   </vt:lpstr>
      <vt:lpstr>PowerPoint Presentation</vt:lpstr>
      <vt:lpstr>PowerPoint Presentation</vt:lpstr>
      <vt:lpstr>PowerPoint Presentation</vt:lpstr>
      <vt:lpstr>PowerPoint Presentation</vt:lpstr>
      <vt:lpstr>Objective Measures - Analysis Summary</vt:lpstr>
      <vt:lpstr>Hand-Carried SDDs-Interviews</vt:lpstr>
      <vt:lpstr>Track-type SDDs - Interviews</vt:lpstr>
      <vt:lpstr>Sled Type SDDs– Interviews</vt:lpstr>
      <vt:lpstr>Consumer Opinion Study </vt:lpstr>
      <vt:lpstr>Initial Impression Survey</vt:lpstr>
      <vt:lpstr>Initial Impression Survey</vt:lpstr>
      <vt:lpstr>Post-Ride Survey</vt:lpstr>
      <vt:lpstr>After the completion of all rides selected by a participant…</vt:lpstr>
      <vt:lpstr>Participants</vt:lpstr>
      <vt:lpstr>Participants</vt:lpstr>
      <vt:lpstr>Initial Impressions</vt:lpstr>
      <vt:lpstr>Initial Impression</vt:lpstr>
      <vt:lpstr>Initial Impression</vt:lpstr>
      <vt:lpstr>Which of these devices would be acceptable in emergency evacuation situation?</vt:lpstr>
      <vt:lpstr>Post-Ride</vt:lpstr>
      <vt:lpstr>Consumer preference (acceptable) rating vs. operator % maximum heart rate</vt:lpstr>
      <vt:lpstr>Overall Study Limitations</vt:lpstr>
      <vt:lpstr>PowerPoint Presentation</vt:lpstr>
      <vt:lpstr>Key points re: 2019 Standard</vt:lpstr>
      <vt:lpstr>Key points re: 2019 Standard</vt:lpstr>
      <vt:lpstr>Key points re: 2019 Standard</vt:lpstr>
      <vt:lpstr>Weight Capacity</vt:lpstr>
      <vt:lpstr>Weight Capacity</vt:lpstr>
      <vt:lpstr>Weight Capacity</vt:lpstr>
      <vt:lpstr>Stability</vt:lpstr>
      <vt:lpstr>Stability</vt:lpstr>
      <vt:lpstr>Stability</vt:lpstr>
      <vt:lpstr>Stability</vt:lpstr>
      <vt:lpstr>Maneuverability</vt:lpstr>
      <vt:lpstr>Key points re: 2019 Standard</vt:lpstr>
      <vt:lpstr>Key points re: 2019 Standard</vt:lpstr>
      <vt:lpstr>Summary re ANSI/RESNA ED-1</vt:lpstr>
      <vt:lpstr>Summary- Evacuation Tests</vt:lpstr>
      <vt:lpstr>Acknowledgement </vt:lpstr>
      <vt:lpstr>Questions?</vt:lpstr>
    </vt:vector>
  </TitlesOfParts>
  <Company>UIC-Assistive Technology 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Glenn Hedman</dc:creator>
  <cp:lastModifiedBy>Lewis Kraus</cp:lastModifiedBy>
  <cp:revision>189</cp:revision>
  <cp:lastPrinted>2019-06-12T20:00:12Z</cp:lastPrinted>
  <dcterms:created xsi:type="dcterms:W3CDTF">2011-09-08T05:18:45Z</dcterms:created>
  <dcterms:modified xsi:type="dcterms:W3CDTF">2019-06-13T00:41:13Z</dcterms:modified>
</cp:coreProperties>
</file>